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349" r:id="rId3"/>
    <p:sldId id="350" r:id="rId4"/>
    <p:sldId id="34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sv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DFF9BD-D440-46C1-87D4-C51C6959DE0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AE7D050-0452-49F2-84F3-30921AC97F8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OEL and the Coalition has our first understanding of how money will be infused to assist providers remaining open.</a:t>
          </a:r>
        </a:p>
      </dgm:t>
    </dgm:pt>
    <dgm:pt modelId="{EF298D62-68E9-4F20-B1C0-671BECAD6F32}" type="parTrans" cxnId="{887F16BC-DF03-4E3C-9427-F640DC060C33}">
      <dgm:prSet/>
      <dgm:spPr/>
      <dgm:t>
        <a:bodyPr/>
        <a:lstStyle/>
        <a:p>
          <a:endParaRPr lang="en-US"/>
        </a:p>
      </dgm:t>
    </dgm:pt>
    <dgm:pt modelId="{2F2BF95B-4E51-4B0C-A475-32CD6836D66B}" type="sibTrans" cxnId="{887F16BC-DF03-4E3C-9427-F640DC060C33}">
      <dgm:prSet/>
      <dgm:spPr/>
      <dgm:t>
        <a:bodyPr/>
        <a:lstStyle/>
        <a:p>
          <a:endParaRPr lang="en-US"/>
        </a:p>
      </dgm:t>
    </dgm:pt>
    <dgm:pt modelId="{FD31DEE2-55A7-44F4-9AAB-8C5B89F730D5}" type="pres">
      <dgm:prSet presAssocID="{53DFF9BD-D440-46C1-87D4-C51C6959DE03}" presName="root" presStyleCnt="0">
        <dgm:presLayoutVars>
          <dgm:dir/>
          <dgm:resizeHandles val="exact"/>
        </dgm:presLayoutVars>
      </dgm:prSet>
      <dgm:spPr/>
    </dgm:pt>
    <dgm:pt modelId="{9D090A5C-0742-461C-9127-EA6023C81ED7}" type="pres">
      <dgm:prSet presAssocID="{4AE7D050-0452-49F2-84F3-30921AC97F84}" presName="compNode" presStyleCnt="0"/>
      <dgm:spPr/>
    </dgm:pt>
    <dgm:pt modelId="{0618070E-6EEB-4B86-ABE0-D31CBA0D8B98}" type="pres">
      <dgm:prSet presAssocID="{4AE7D050-0452-49F2-84F3-30921AC97F84}" presName="iconBgRect" presStyleLbl="bgShp" presStyleIdx="0" presStyleCnt="1"/>
      <dgm:spPr/>
    </dgm:pt>
    <dgm:pt modelId="{FB3BCCE2-DCE9-4C8D-8433-44D33241BF40}" type="pres">
      <dgm:prSet presAssocID="{4AE7D050-0452-49F2-84F3-30921AC97F84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8B1AF766-E7B2-4D15-8B68-94ED4197FB62}" type="pres">
      <dgm:prSet presAssocID="{4AE7D050-0452-49F2-84F3-30921AC97F84}" presName="spaceRect" presStyleCnt="0"/>
      <dgm:spPr/>
    </dgm:pt>
    <dgm:pt modelId="{BAF3A20F-4DA6-4C20-A7D1-5632F1B081E4}" type="pres">
      <dgm:prSet presAssocID="{4AE7D050-0452-49F2-84F3-30921AC97F84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21863995-3E7C-49DC-8812-6C313613B7FA}" type="presOf" srcId="{53DFF9BD-D440-46C1-87D4-C51C6959DE03}" destId="{FD31DEE2-55A7-44F4-9AAB-8C5B89F730D5}" srcOrd="0" destOrd="0" presId="urn:microsoft.com/office/officeart/2018/5/layout/IconCircleLabelList"/>
    <dgm:cxn modelId="{887F16BC-DF03-4E3C-9427-F640DC060C33}" srcId="{53DFF9BD-D440-46C1-87D4-C51C6959DE03}" destId="{4AE7D050-0452-49F2-84F3-30921AC97F84}" srcOrd="0" destOrd="0" parTransId="{EF298D62-68E9-4F20-B1C0-671BECAD6F32}" sibTransId="{2F2BF95B-4E51-4B0C-A475-32CD6836D66B}"/>
    <dgm:cxn modelId="{FE1725D1-CC6D-4145-BF5F-C6B914E326E3}" type="presOf" srcId="{4AE7D050-0452-49F2-84F3-30921AC97F84}" destId="{BAF3A20F-4DA6-4C20-A7D1-5632F1B081E4}" srcOrd="0" destOrd="0" presId="urn:microsoft.com/office/officeart/2018/5/layout/IconCircleLabelList"/>
    <dgm:cxn modelId="{20DDA8A5-B3A9-435E-8E99-0B469E7E02BB}" type="presParOf" srcId="{FD31DEE2-55A7-44F4-9AAB-8C5B89F730D5}" destId="{9D090A5C-0742-461C-9127-EA6023C81ED7}" srcOrd="0" destOrd="0" presId="urn:microsoft.com/office/officeart/2018/5/layout/IconCircleLabelList"/>
    <dgm:cxn modelId="{76548156-8865-4FE6-90F9-D502C57B00B3}" type="presParOf" srcId="{9D090A5C-0742-461C-9127-EA6023C81ED7}" destId="{0618070E-6EEB-4B86-ABE0-D31CBA0D8B98}" srcOrd="0" destOrd="0" presId="urn:microsoft.com/office/officeart/2018/5/layout/IconCircleLabelList"/>
    <dgm:cxn modelId="{3476EC49-93D2-438E-BEDF-7EF4D179376F}" type="presParOf" srcId="{9D090A5C-0742-461C-9127-EA6023C81ED7}" destId="{FB3BCCE2-DCE9-4C8D-8433-44D33241BF40}" srcOrd="1" destOrd="0" presId="urn:microsoft.com/office/officeart/2018/5/layout/IconCircleLabelList"/>
    <dgm:cxn modelId="{FE5585A8-EAAD-440C-9AF5-FE4F647437C9}" type="presParOf" srcId="{9D090A5C-0742-461C-9127-EA6023C81ED7}" destId="{8B1AF766-E7B2-4D15-8B68-94ED4197FB62}" srcOrd="2" destOrd="0" presId="urn:microsoft.com/office/officeart/2018/5/layout/IconCircleLabelList"/>
    <dgm:cxn modelId="{F2BAE7B8-CC50-4104-8850-3A87CF4FEDC3}" type="presParOf" srcId="{9D090A5C-0742-461C-9127-EA6023C81ED7}" destId="{BAF3A20F-4DA6-4C20-A7D1-5632F1B081E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18070E-6EEB-4B86-ABE0-D31CBA0D8B98}">
      <dsp:nvSpPr>
        <dsp:cNvPr id="0" name=""/>
        <dsp:cNvSpPr/>
      </dsp:nvSpPr>
      <dsp:spPr>
        <a:xfrm>
          <a:off x="4355745" y="247461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3BCCE2-DCE9-4C8D-8433-44D33241BF40}">
      <dsp:nvSpPr>
        <dsp:cNvPr id="0" name=""/>
        <dsp:cNvSpPr/>
      </dsp:nvSpPr>
      <dsp:spPr>
        <a:xfrm>
          <a:off x="4823745" y="71546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3A20F-4DA6-4C20-A7D1-5632F1B081E4}">
      <dsp:nvSpPr>
        <dsp:cNvPr id="0" name=""/>
        <dsp:cNvSpPr/>
      </dsp:nvSpPr>
      <dsp:spPr>
        <a:xfrm>
          <a:off x="3653745" y="312746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OEL and the Coalition has our first understanding of how money will be infused to assist providers remaining open.</a:t>
          </a:r>
        </a:p>
      </dsp:txBody>
      <dsp:txXfrm>
        <a:off x="3653745" y="3127461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E7C3C-9A85-444D-B913-4E30A9FB5653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7F4AC-2901-4636-82E3-475112F3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38CDEB-8060-431B-9E5B-AA9BFEAC93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9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38CDEB-8060-431B-9E5B-AA9BFEAC93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98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38CDEB-8060-431B-9E5B-AA9BFEAC93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9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27D28-8216-4FCD-B342-893760FD8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2BD69F-6350-4FD2-84C7-97AE23B40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16EA3-C03D-4C5C-8321-50250F2D1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578FC-AFB8-4BFF-920F-E42EDA30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6ACAC-AEF6-4312-AA8B-C9CB4468E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2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CAD12-7D70-462F-9DE0-60D64C43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E7851A-F3C7-44ED-9159-55A2A665A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206D7-5046-4774-A787-D6DC04E9C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BC201-5EB5-4BD4-B108-33B874B33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5C9AD-2FB6-417F-8608-C92C3BACA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29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3C511C-B322-473D-8448-07B360D3AB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53D30F-30F8-4367-99B6-DED81D828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5AC5-42D2-46AF-A648-8D54640E8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F4071-1A30-447C-8615-724CBBF8D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47C50-45CD-424A-B9E4-C8F93281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4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B4303-163A-4E23-9CBD-55C56888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6BC31-480F-4FE4-8844-9E2878A8D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07C79-D105-4236-8764-D10E32DAD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6C722-C56F-4034-8242-A9051836C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1210C-F560-4DFE-BF1B-1D09A24E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9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7935A-25ED-428A-818D-36B178B1B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16F3F-31F1-4A4A-82F1-D96CF014F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A6F01-F608-416E-BDD8-94A04038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3AFA2-4B8D-42BF-AFC3-5A693839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C1C2B-3061-4FFC-8A44-7AFFBD46D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5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5CF4-E6AD-42F8-97A5-0F9650B4B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A5E6C-A19C-404D-90FD-5758DCD2B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98913-7653-4B07-B1BE-33105F139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78D57-BA5B-4A25-BC4A-D8D595E3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08719-A39C-4CA4-BDD9-509D126ED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3AF5C-5FED-461C-BD09-316064610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4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9F4EF-B3F1-4788-B0FD-40D541203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4553F-48C1-444A-8965-505AE1273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CDC4A-8230-4211-8FB6-7AF8EBB3B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C9D5E5-9278-4738-B295-69EC35C9D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E6DAE-DD2D-4D66-84D3-B5B701D85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7846B8-27C0-4484-813B-BE5C8844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28E559-B747-4A86-8B49-2F3F2162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3E3A8F-2118-4ABB-8E94-16AC77F7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4C0FB-00FF-4FF6-B627-981BA59E0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27B0AD-3206-4066-88E8-1F2E2EDB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1B1013-7C73-4B14-B904-F1794A94A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DD7119-2346-4466-8627-D58BA1AA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9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449F7-DC8F-46E8-B733-06F80CB49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BFB410-5070-4FEB-A64B-670F4BA7B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124D3-1B6B-4CE5-B442-2385DFFE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8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42D0-533A-4592-9711-9315734E8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743BC-223F-472C-BEB9-23212C2AB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21F09-F235-42C5-8A22-0DE3E30AB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51E26-A356-4D7E-B6BB-3F78E193D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ECCBA-FB99-480C-9EC9-1B02F474C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2699F-73E4-4E99-9B2C-0CD617328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1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FB492-6FB7-4AAD-9EC5-509A869C4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E03C97-11B8-4074-9EE7-868297E17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E10DD-002B-4C56-B3A6-BD7AF3EA9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B1B55-2A34-4684-9760-8BE0AEC2C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2ED49-D80D-4393-BF36-1F1FDB3C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E6A61-061E-457C-A55A-23E0B01F9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9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66EF65-6EA1-468D-A51E-3C5B1C892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A7C77-8E3A-4E40-BF37-7DE28C036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F46DD-1A90-4E03-817B-9661BDACA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CE833-05CB-4EEA-B81B-8DE21041C656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113DE-F14F-4031-8731-017963D14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2BDEA-82AD-4BF8-B4BD-DF4475F9D8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363BE-8877-48AE-993B-2701BD812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0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5E2CF-8B41-4FD3-A675-13C62DF0C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97" y="518649"/>
            <a:ext cx="9882278" cy="1067634"/>
          </a:xfrm>
        </p:spPr>
        <p:txBody>
          <a:bodyPr anchor="ctr">
            <a:normAutofit/>
          </a:bodyPr>
          <a:lstStyle/>
          <a:p>
            <a:r>
              <a:rPr lang="en-US" dirty="0"/>
              <a:t>Thank you, Governor DeSantis!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1771E03C-238F-47B3-97C5-CC062A7290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61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053FA-399B-4171-83AC-2361C70E7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Updated Program Guidance 240.21 – </a:t>
            </a:r>
            <a:br>
              <a:rPr lang="en-US" sz="2800" dirty="0"/>
            </a:br>
            <a:r>
              <a:rPr lang="en-US" sz="2800" dirty="0"/>
              <a:t>COVID-19 Crisis: Emergency Funding Assistance for Early learning Child Care Providers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8A9BF-C89B-4763-8653-1A78433A3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552"/>
            <a:ext cx="11007436" cy="5406448"/>
          </a:xfrm>
        </p:spPr>
        <p:txBody>
          <a:bodyPr>
            <a:normAutofit/>
          </a:bodyPr>
          <a:lstStyle/>
          <a:p>
            <a:r>
              <a:rPr lang="en-US" b="1" dirty="0"/>
              <a:t>Phase 1 Allocations t0 SR and VPK Providers Open on April 30, 2020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Phase 1 Allocations to Non-Contracted Providers Open on April 30, 2020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38AED4BC-9917-400B-9174-C0CB5134EB17}"/>
              </a:ext>
            </a:extLst>
          </p:cNvPr>
          <p:cNvGraphicFramePr>
            <a:graphicFrameLocks noGrp="1"/>
          </p:cNvGraphicFramePr>
          <p:nvPr/>
        </p:nvGraphicFramePr>
        <p:xfrm>
          <a:off x="2081240" y="1830630"/>
          <a:ext cx="7881792" cy="21259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7264">
                  <a:extLst>
                    <a:ext uri="{9D8B030D-6E8A-4147-A177-3AD203B41FA5}">
                      <a16:colId xmlns:a16="http://schemas.microsoft.com/office/drawing/2014/main" val="766320763"/>
                    </a:ext>
                  </a:extLst>
                </a:gridCol>
                <a:gridCol w="2627264">
                  <a:extLst>
                    <a:ext uri="{9D8B030D-6E8A-4147-A177-3AD203B41FA5}">
                      <a16:colId xmlns:a16="http://schemas.microsoft.com/office/drawing/2014/main" val="3668948007"/>
                    </a:ext>
                  </a:extLst>
                </a:gridCol>
                <a:gridCol w="2627264">
                  <a:extLst>
                    <a:ext uri="{9D8B030D-6E8A-4147-A177-3AD203B41FA5}">
                      <a16:colId xmlns:a16="http://schemas.microsoft.com/office/drawing/2014/main" val="1075381802"/>
                    </a:ext>
                  </a:extLst>
                </a:gridCol>
              </a:tblGrid>
              <a:tr h="5022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DCF Capacity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Grant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dirty="0"/>
                        <a:t>Bonus - Infants/Toddlers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400" dirty="0"/>
                        <a:t>and Special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17693"/>
                  </a:ext>
                </a:extLst>
              </a:tr>
              <a:tr h="325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1 - 12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411893"/>
                  </a:ext>
                </a:extLst>
              </a:tr>
              <a:tr h="325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79777"/>
                  </a:ext>
                </a:extLst>
              </a:tr>
              <a:tr h="325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21 -7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181886"/>
                  </a:ext>
                </a:extLst>
              </a:tr>
              <a:tr h="325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75 - 149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8793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233664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EA6349B2-66DA-4EFC-9058-29221F6E7B14}"/>
              </a:ext>
            </a:extLst>
          </p:cNvPr>
          <p:cNvGraphicFramePr>
            <a:graphicFrameLocks noGrp="1"/>
          </p:cNvGraphicFramePr>
          <p:nvPr/>
        </p:nvGraphicFramePr>
        <p:xfrm>
          <a:off x="5246374" y="4439022"/>
          <a:ext cx="5418666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472792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88671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DCF Capacity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Grant 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123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1 - 12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$1725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209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$2875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47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21 -7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$4600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588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75 - 149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$9200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30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$13,800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447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79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053FA-399B-4171-83AC-2361C70E7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96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Updated Program Guidance 240.21 – </a:t>
            </a:r>
            <a:br>
              <a:rPr lang="en-US" sz="2800" dirty="0"/>
            </a:br>
            <a:r>
              <a:rPr lang="en-US" sz="2800" dirty="0"/>
              <a:t>COVID-19 Crisis: Emergency Funding Assistance for Early learning Child Care Providers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8A9BF-C89B-4763-8653-1A78433A3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564" y="1350818"/>
            <a:ext cx="11007436" cy="5590309"/>
          </a:xfrm>
        </p:spPr>
        <p:txBody>
          <a:bodyPr>
            <a:normAutofit/>
          </a:bodyPr>
          <a:lstStyle/>
          <a:p>
            <a:r>
              <a:rPr lang="en-US" b="1" dirty="0"/>
              <a:t>Phase 2 Allocations to SR and VPK Providers Closed on April 30, 2020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Phase 2 Allocations to Non-Contracted Providers Closed on April 30, 2020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38AED4BC-9917-400B-9174-C0CB5134EB17}"/>
              </a:ext>
            </a:extLst>
          </p:cNvPr>
          <p:cNvGraphicFramePr>
            <a:graphicFrameLocks noGrp="1"/>
          </p:cNvGraphicFramePr>
          <p:nvPr/>
        </p:nvGraphicFramePr>
        <p:xfrm>
          <a:off x="5985174" y="1781562"/>
          <a:ext cx="5254528" cy="21100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7264">
                  <a:extLst>
                    <a:ext uri="{9D8B030D-6E8A-4147-A177-3AD203B41FA5}">
                      <a16:colId xmlns:a16="http://schemas.microsoft.com/office/drawing/2014/main" val="766320763"/>
                    </a:ext>
                  </a:extLst>
                </a:gridCol>
                <a:gridCol w="2627264">
                  <a:extLst>
                    <a:ext uri="{9D8B030D-6E8A-4147-A177-3AD203B41FA5}">
                      <a16:colId xmlns:a16="http://schemas.microsoft.com/office/drawing/2014/main" val="3668948007"/>
                    </a:ext>
                  </a:extLst>
                </a:gridCol>
              </a:tblGrid>
              <a:tr h="5022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DCF Capacity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Grant 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17693"/>
                  </a:ext>
                </a:extLst>
              </a:tr>
              <a:tr h="325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1 - 12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$1575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411893"/>
                  </a:ext>
                </a:extLst>
              </a:tr>
              <a:tr h="325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$2265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79777"/>
                  </a:ext>
                </a:extLst>
              </a:tr>
              <a:tr h="325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21 -7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$4200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181886"/>
                  </a:ext>
                </a:extLst>
              </a:tr>
              <a:tr h="3257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75 - 149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8793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$12600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233664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EA6349B2-66DA-4EFC-9058-29221F6E7B14}"/>
              </a:ext>
            </a:extLst>
          </p:cNvPr>
          <p:cNvGraphicFramePr>
            <a:graphicFrameLocks noGrp="1"/>
          </p:cNvGraphicFramePr>
          <p:nvPr/>
        </p:nvGraphicFramePr>
        <p:xfrm>
          <a:off x="4201741" y="4500998"/>
          <a:ext cx="5418666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472792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88671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DCF Capacity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Grant 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123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1 - 12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$1208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209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47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21 -7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588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75 - 149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$7200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30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447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05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304" y="1130808"/>
            <a:ext cx="3857243" cy="47602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8926" y="1162430"/>
            <a:ext cx="3740785" cy="4643755"/>
          </a:xfrm>
          <a:custGeom>
            <a:avLst/>
            <a:gdLst/>
            <a:ahLst/>
            <a:cxnLst/>
            <a:rect l="l" t="t" r="r" b="b"/>
            <a:pathLst>
              <a:path w="3740785" h="4643755">
                <a:moveTo>
                  <a:pt x="0" y="0"/>
                </a:moveTo>
                <a:lnTo>
                  <a:pt x="3740658" y="0"/>
                </a:lnTo>
                <a:lnTo>
                  <a:pt x="3740658" y="4643628"/>
                </a:lnTo>
                <a:lnTo>
                  <a:pt x="0" y="4643628"/>
                </a:lnTo>
                <a:lnTo>
                  <a:pt x="0" y="0"/>
                </a:lnTo>
                <a:close/>
              </a:path>
            </a:pathLst>
          </a:custGeom>
          <a:ln w="12954">
            <a:solidFill>
              <a:srgbClr val="EA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45964" y="6142482"/>
            <a:ext cx="2192273" cy="7155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92000" cy="136525"/>
          </a:xfrm>
          <a:custGeom>
            <a:avLst/>
            <a:gdLst/>
            <a:ahLst/>
            <a:cxnLst/>
            <a:rect l="l" t="t" r="r" b="b"/>
            <a:pathLst>
              <a:path w="12192000" h="136525">
                <a:moveTo>
                  <a:pt x="0" y="136398"/>
                </a:moveTo>
                <a:lnTo>
                  <a:pt x="12192000" y="136398"/>
                </a:lnTo>
                <a:lnTo>
                  <a:pt x="12192000" y="0"/>
                </a:lnTo>
                <a:lnTo>
                  <a:pt x="0" y="0"/>
                </a:lnTo>
                <a:lnTo>
                  <a:pt x="0" y="136398"/>
                </a:lnTo>
                <a:close/>
              </a:path>
            </a:pathLst>
          </a:custGeom>
          <a:solidFill>
            <a:srgbClr val="E5C0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34555" y="1726945"/>
            <a:ext cx="22028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latin typeface="Calibri"/>
                <a:cs typeface="Calibri"/>
              </a:rPr>
              <a:t>CARES ACT </a:t>
            </a:r>
            <a:r>
              <a:rPr sz="2000" b="1" spc="-5" dirty="0">
                <a:latin typeface="Calibri"/>
                <a:cs typeface="Calibri"/>
              </a:rPr>
              <a:t>Spending  Summary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34555" y="3429253"/>
            <a:ext cx="2916555" cy="190246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54965" marR="5080" indent="-342900">
              <a:lnSpc>
                <a:spcPts val="1510"/>
              </a:lnSpc>
              <a:spcBef>
                <a:spcPts val="290"/>
              </a:spcBef>
              <a:buFont typeface="Wingdings"/>
              <a:buChar char=""/>
              <a:tabLst>
                <a:tab pos="354965" algn="l"/>
                <a:tab pos="355600" algn="l"/>
              </a:tabLst>
            </a:pPr>
            <a:r>
              <a:rPr sz="1400" spc="-5" dirty="0">
                <a:latin typeface="Calibri"/>
                <a:cs typeface="Calibri"/>
              </a:rPr>
              <a:t>FDOE is developing </a:t>
            </a:r>
            <a:r>
              <a:rPr sz="1400" spc="-10" dirty="0">
                <a:latin typeface="Calibri"/>
                <a:cs typeface="Calibri"/>
              </a:rPr>
              <a:t>assurances that  LEAs, </a:t>
            </a:r>
            <a:r>
              <a:rPr sz="1400" spc="-5" dirty="0">
                <a:latin typeface="Calibri"/>
                <a:cs typeface="Calibri"/>
              </a:rPr>
              <a:t>schools, </a:t>
            </a:r>
            <a:r>
              <a:rPr sz="1400" spc="-10" dirty="0">
                <a:latin typeface="Calibri"/>
                <a:cs typeface="Calibri"/>
              </a:rPr>
              <a:t>technical colleges  </a:t>
            </a:r>
            <a:r>
              <a:rPr sz="1400" spc="-5" dirty="0">
                <a:latin typeface="Calibri"/>
                <a:cs typeface="Calibri"/>
              </a:rPr>
              <a:t>and </a:t>
            </a:r>
            <a:r>
              <a:rPr sz="1400" spc="-15" dirty="0">
                <a:latin typeface="Calibri"/>
                <a:cs typeface="Calibri"/>
              </a:rPr>
              <a:t>state </a:t>
            </a:r>
            <a:r>
              <a:rPr sz="1400" spc="-10" dirty="0">
                <a:latin typeface="Calibri"/>
                <a:cs typeface="Calibri"/>
              </a:rPr>
              <a:t>colleges </a:t>
            </a:r>
            <a:r>
              <a:rPr sz="1400" spc="-5" dirty="0">
                <a:latin typeface="Calibri"/>
                <a:cs typeface="Calibri"/>
              </a:rPr>
              <a:t>will meet </a:t>
            </a:r>
            <a:r>
              <a:rPr sz="1400" spc="-10" dirty="0">
                <a:latin typeface="Calibri"/>
                <a:cs typeface="Calibri"/>
              </a:rPr>
              <a:t>to  </a:t>
            </a:r>
            <a:r>
              <a:rPr sz="1400" spc="-5" dirty="0">
                <a:latin typeface="Calibri"/>
                <a:cs typeface="Calibri"/>
              </a:rPr>
              <a:t>support and </a:t>
            </a:r>
            <a:r>
              <a:rPr sz="1400" spc="-10" dirty="0">
                <a:latin typeface="Calibri"/>
                <a:cs typeface="Calibri"/>
              </a:rPr>
              <a:t>maximize </a:t>
            </a:r>
            <a:r>
              <a:rPr sz="1400" spc="-5" dirty="0">
                <a:latin typeface="Calibri"/>
                <a:cs typeface="Calibri"/>
              </a:rPr>
              <a:t>the impact  of these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investments.</a:t>
            </a:r>
            <a:endParaRPr sz="1400">
              <a:latin typeface="Calibri"/>
              <a:cs typeface="Calibri"/>
            </a:endParaRPr>
          </a:p>
          <a:p>
            <a:pPr marL="355600" marR="140970" indent="-342900">
              <a:lnSpc>
                <a:spcPts val="1510"/>
              </a:lnSpc>
              <a:spcBef>
                <a:spcPts val="1010"/>
              </a:spcBef>
              <a:buFont typeface="Wingdings"/>
              <a:buChar char=""/>
              <a:tabLst>
                <a:tab pos="354965" algn="l"/>
                <a:tab pos="355600" algn="l"/>
              </a:tabLst>
            </a:pPr>
            <a:r>
              <a:rPr sz="1400" spc="-5" dirty="0">
                <a:latin typeface="Calibri"/>
                <a:cs typeface="Calibri"/>
              </a:rPr>
              <a:t>FDOE will further </a:t>
            </a:r>
            <a:r>
              <a:rPr sz="1400" spc="-10" dirty="0">
                <a:latin typeface="Calibri"/>
                <a:cs typeface="Calibri"/>
              </a:rPr>
              <a:t>utilize existing  resources </a:t>
            </a:r>
            <a:r>
              <a:rPr sz="1400" spc="-5" dirty="0">
                <a:latin typeface="Calibri"/>
                <a:cs typeface="Calibri"/>
              </a:rPr>
              <a:t>and apply </a:t>
            </a:r>
            <a:r>
              <a:rPr sz="1400" spc="-15" dirty="0">
                <a:latin typeface="Calibri"/>
                <a:cs typeface="Calibri"/>
              </a:rPr>
              <a:t>for four  federal </a:t>
            </a:r>
            <a:r>
              <a:rPr sz="1400" spc="-10" dirty="0">
                <a:latin typeface="Calibri"/>
                <a:cs typeface="Calibri"/>
              </a:rPr>
              <a:t>grants to direct </a:t>
            </a:r>
            <a:r>
              <a:rPr sz="1400" spc="-5" dirty="0">
                <a:latin typeface="Calibri"/>
                <a:cs typeface="Calibri"/>
              </a:rPr>
              <a:t>additional  </a:t>
            </a:r>
            <a:r>
              <a:rPr sz="1400" spc="-10" dirty="0">
                <a:latin typeface="Calibri"/>
                <a:cs typeface="Calibri"/>
              </a:rPr>
              <a:t>resources to achieve </a:t>
            </a:r>
            <a:r>
              <a:rPr sz="1400" spc="-5" dirty="0">
                <a:latin typeface="Calibri"/>
                <a:cs typeface="Calibri"/>
              </a:rPr>
              <a:t>these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goals.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243441" y="206883"/>
            <a:ext cx="742315" cy="741680"/>
          </a:xfrm>
          <a:custGeom>
            <a:avLst/>
            <a:gdLst/>
            <a:ahLst/>
            <a:cxnLst/>
            <a:rect l="l" t="t" r="r" b="b"/>
            <a:pathLst>
              <a:path w="742315" h="741680">
                <a:moveTo>
                  <a:pt x="371094" y="0"/>
                </a:moveTo>
                <a:lnTo>
                  <a:pt x="324544" y="2888"/>
                </a:lnTo>
                <a:lnTo>
                  <a:pt x="279719" y="11322"/>
                </a:lnTo>
                <a:lnTo>
                  <a:pt x="236969" y="24953"/>
                </a:lnTo>
                <a:lnTo>
                  <a:pt x="196639" y="43435"/>
                </a:lnTo>
                <a:lnTo>
                  <a:pt x="159078" y="66420"/>
                </a:lnTo>
                <a:lnTo>
                  <a:pt x="124634" y="93560"/>
                </a:lnTo>
                <a:lnTo>
                  <a:pt x="93654" y="124508"/>
                </a:lnTo>
                <a:lnTo>
                  <a:pt x="66486" y="158917"/>
                </a:lnTo>
                <a:lnTo>
                  <a:pt x="43478" y="196440"/>
                </a:lnTo>
                <a:lnTo>
                  <a:pt x="24978" y="236728"/>
                </a:lnTo>
                <a:lnTo>
                  <a:pt x="11333" y="279434"/>
                </a:lnTo>
                <a:lnTo>
                  <a:pt x="2891" y="324212"/>
                </a:lnTo>
                <a:lnTo>
                  <a:pt x="0" y="370713"/>
                </a:lnTo>
                <a:lnTo>
                  <a:pt x="2891" y="417213"/>
                </a:lnTo>
                <a:lnTo>
                  <a:pt x="11333" y="461991"/>
                </a:lnTo>
                <a:lnTo>
                  <a:pt x="24978" y="504697"/>
                </a:lnTo>
                <a:lnTo>
                  <a:pt x="43478" y="544985"/>
                </a:lnTo>
                <a:lnTo>
                  <a:pt x="66486" y="582508"/>
                </a:lnTo>
                <a:lnTo>
                  <a:pt x="93654" y="616917"/>
                </a:lnTo>
                <a:lnTo>
                  <a:pt x="124634" y="647865"/>
                </a:lnTo>
                <a:lnTo>
                  <a:pt x="159078" y="675005"/>
                </a:lnTo>
                <a:lnTo>
                  <a:pt x="196639" y="697990"/>
                </a:lnTo>
                <a:lnTo>
                  <a:pt x="236969" y="716472"/>
                </a:lnTo>
                <a:lnTo>
                  <a:pt x="279719" y="730103"/>
                </a:lnTo>
                <a:lnTo>
                  <a:pt x="324544" y="738537"/>
                </a:lnTo>
                <a:lnTo>
                  <a:pt x="371094" y="741426"/>
                </a:lnTo>
                <a:lnTo>
                  <a:pt x="417643" y="738537"/>
                </a:lnTo>
                <a:lnTo>
                  <a:pt x="462468" y="730103"/>
                </a:lnTo>
                <a:lnTo>
                  <a:pt x="505218" y="716472"/>
                </a:lnTo>
                <a:lnTo>
                  <a:pt x="545548" y="697990"/>
                </a:lnTo>
                <a:lnTo>
                  <a:pt x="583109" y="675005"/>
                </a:lnTo>
                <a:lnTo>
                  <a:pt x="617553" y="647865"/>
                </a:lnTo>
                <a:lnTo>
                  <a:pt x="648533" y="616917"/>
                </a:lnTo>
                <a:lnTo>
                  <a:pt x="675701" y="582508"/>
                </a:lnTo>
                <a:lnTo>
                  <a:pt x="698709" y="544985"/>
                </a:lnTo>
                <a:lnTo>
                  <a:pt x="717209" y="504697"/>
                </a:lnTo>
                <a:lnTo>
                  <a:pt x="730854" y="461991"/>
                </a:lnTo>
                <a:lnTo>
                  <a:pt x="739296" y="417213"/>
                </a:lnTo>
                <a:lnTo>
                  <a:pt x="742188" y="370713"/>
                </a:lnTo>
                <a:lnTo>
                  <a:pt x="739296" y="324212"/>
                </a:lnTo>
                <a:lnTo>
                  <a:pt x="730854" y="279434"/>
                </a:lnTo>
                <a:lnTo>
                  <a:pt x="717209" y="236728"/>
                </a:lnTo>
                <a:lnTo>
                  <a:pt x="698709" y="196440"/>
                </a:lnTo>
                <a:lnTo>
                  <a:pt x="675701" y="158917"/>
                </a:lnTo>
                <a:lnTo>
                  <a:pt x="648533" y="124508"/>
                </a:lnTo>
                <a:lnTo>
                  <a:pt x="617553" y="93560"/>
                </a:lnTo>
                <a:lnTo>
                  <a:pt x="583109" y="66420"/>
                </a:lnTo>
                <a:lnTo>
                  <a:pt x="545548" y="43435"/>
                </a:lnTo>
                <a:lnTo>
                  <a:pt x="505218" y="24953"/>
                </a:lnTo>
                <a:lnTo>
                  <a:pt x="462468" y="11322"/>
                </a:lnTo>
                <a:lnTo>
                  <a:pt x="417643" y="2888"/>
                </a:lnTo>
                <a:lnTo>
                  <a:pt x="371094" y="0"/>
                </a:lnTo>
                <a:close/>
              </a:path>
            </a:pathLst>
          </a:custGeom>
          <a:solidFill>
            <a:srgbClr val="3783B1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380567" y="290766"/>
            <a:ext cx="466725" cy="521334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3655" marR="5080" indent="-21590">
              <a:lnSpc>
                <a:spcPts val="1870"/>
              </a:lnSpc>
              <a:spcBef>
                <a:spcPts val="300"/>
              </a:spcBef>
            </a:pPr>
            <a:r>
              <a:rPr sz="1700" spc="-5" dirty="0">
                <a:latin typeface="Calibri"/>
                <a:cs typeface="Calibri"/>
              </a:rPr>
              <a:t>Child  </a:t>
            </a:r>
            <a:r>
              <a:rPr sz="1700" spc="-15" dirty="0">
                <a:latin typeface="Calibri"/>
                <a:cs typeface="Calibri"/>
              </a:rPr>
              <a:t>Care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837039" y="206883"/>
            <a:ext cx="742315" cy="741680"/>
          </a:xfrm>
          <a:custGeom>
            <a:avLst/>
            <a:gdLst/>
            <a:ahLst/>
            <a:cxnLst/>
            <a:rect l="l" t="t" r="r" b="b"/>
            <a:pathLst>
              <a:path w="742315" h="741680">
                <a:moveTo>
                  <a:pt x="371094" y="0"/>
                </a:moveTo>
                <a:lnTo>
                  <a:pt x="324544" y="2888"/>
                </a:lnTo>
                <a:lnTo>
                  <a:pt x="279719" y="11322"/>
                </a:lnTo>
                <a:lnTo>
                  <a:pt x="236969" y="24953"/>
                </a:lnTo>
                <a:lnTo>
                  <a:pt x="196639" y="43435"/>
                </a:lnTo>
                <a:lnTo>
                  <a:pt x="159078" y="66420"/>
                </a:lnTo>
                <a:lnTo>
                  <a:pt x="124634" y="93560"/>
                </a:lnTo>
                <a:lnTo>
                  <a:pt x="93654" y="124508"/>
                </a:lnTo>
                <a:lnTo>
                  <a:pt x="66486" y="158917"/>
                </a:lnTo>
                <a:lnTo>
                  <a:pt x="43478" y="196440"/>
                </a:lnTo>
                <a:lnTo>
                  <a:pt x="24978" y="236728"/>
                </a:lnTo>
                <a:lnTo>
                  <a:pt x="11333" y="279434"/>
                </a:lnTo>
                <a:lnTo>
                  <a:pt x="2891" y="324212"/>
                </a:lnTo>
                <a:lnTo>
                  <a:pt x="0" y="370713"/>
                </a:lnTo>
                <a:lnTo>
                  <a:pt x="2891" y="417213"/>
                </a:lnTo>
                <a:lnTo>
                  <a:pt x="11333" y="461991"/>
                </a:lnTo>
                <a:lnTo>
                  <a:pt x="24978" y="504697"/>
                </a:lnTo>
                <a:lnTo>
                  <a:pt x="43478" y="544985"/>
                </a:lnTo>
                <a:lnTo>
                  <a:pt x="66486" y="582508"/>
                </a:lnTo>
                <a:lnTo>
                  <a:pt x="93654" y="616917"/>
                </a:lnTo>
                <a:lnTo>
                  <a:pt x="124634" y="647865"/>
                </a:lnTo>
                <a:lnTo>
                  <a:pt x="159078" y="675005"/>
                </a:lnTo>
                <a:lnTo>
                  <a:pt x="196639" y="697990"/>
                </a:lnTo>
                <a:lnTo>
                  <a:pt x="236969" y="716472"/>
                </a:lnTo>
                <a:lnTo>
                  <a:pt x="279719" y="730103"/>
                </a:lnTo>
                <a:lnTo>
                  <a:pt x="324544" y="738537"/>
                </a:lnTo>
                <a:lnTo>
                  <a:pt x="371094" y="741426"/>
                </a:lnTo>
                <a:lnTo>
                  <a:pt x="417643" y="738537"/>
                </a:lnTo>
                <a:lnTo>
                  <a:pt x="462468" y="730103"/>
                </a:lnTo>
                <a:lnTo>
                  <a:pt x="505218" y="716472"/>
                </a:lnTo>
                <a:lnTo>
                  <a:pt x="545548" y="697990"/>
                </a:lnTo>
                <a:lnTo>
                  <a:pt x="583109" y="675005"/>
                </a:lnTo>
                <a:lnTo>
                  <a:pt x="617553" y="647865"/>
                </a:lnTo>
                <a:lnTo>
                  <a:pt x="648533" y="616917"/>
                </a:lnTo>
                <a:lnTo>
                  <a:pt x="675701" y="582508"/>
                </a:lnTo>
                <a:lnTo>
                  <a:pt x="698709" y="544985"/>
                </a:lnTo>
                <a:lnTo>
                  <a:pt x="717209" y="504697"/>
                </a:lnTo>
                <a:lnTo>
                  <a:pt x="730854" y="461991"/>
                </a:lnTo>
                <a:lnTo>
                  <a:pt x="739296" y="417213"/>
                </a:lnTo>
                <a:lnTo>
                  <a:pt x="742188" y="370713"/>
                </a:lnTo>
                <a:lnTo>
                  <a:pt x="739296" y="324212"/>
                </a:lnTo>
                <a:lnTo>
                  <a:pt x="730854" y="279434"/>
                </a:lnTo>
                <a:lnTo>
                  <a:pt x="717209" y="236728"/>
                </a:lnTo>
                <a:lnTo>
                  <a:pt x="698709" y="196440"/>
                </a:lnTo>
                <a:lnTo>
                  <a:pt x="675701" y="158917"/>
                </a:lnTo>
                <a:lnTo>
                  <a:pt x="648533" y="124508"/>
                </a:lnTo>
                <a:lnTo>
                  <a:pt x="617553" y="93560"/>
                </a:lnTo>
                <a:lnTo>
                  <a:pt x="583109" y="66420"/>
                </a:lnTo>
                <a:lnTo>
                  <a:pt x="545548" y="43435"/>
                </a:lnTo>
                <a:lnTo>
                  <a:pt x="505218" y="24953"/>
                </a:lnTo>
                <a:lnTo>
                  <a:pt x="462468" y="11322"/>
                </a:lnTo>
                <a:lnTo>
                  <a:pt x="417643" y="2888"/>
                </a:lnTo>
                <a:lnTo>
                  <a:pt x="371094" y="0"/>
                </a:lnTo>
                <a:close/>
              </a:path>
            </a:pathLst>
          </a:custGeom>
          <a:solidFill>
            <a:srgbClr val="09963B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37039" y="206883"/>
            <a:ext cx="742315" cy="741680"/>
          </a:xfrm>
          <a:custGeom>
            <a:avLst/>
            <a:gdLst/>
            <a:ahLst/>
            <a:cxnLst/>
            <a:rect l="l" t="t" r="r" b="b"/>
            <a:pathLst>
              <a:path w="742315" h="741680">
                <a:moveTo>
                  <a:pt x="0" y="370713"/>
                </a:moveTo>
                <a:lnTo>
                  <a:pt x="2891" y="324212"/>
                </a:lnTo>
                <a:lnTo>
                  <a:pt x="11333" y="279434"/>
                </a:lnTo>
                <a:lnTo>
                  <a:pt x="24978" y="236728"/>
                </a:lnTo>
                <a:lnTo>
                  <a:pt x="43478" y="196440"/>
                </a:lnTo>
                <a:lnTo>
                  <a:pt x="66486" y="158917"/>
                </a:lnTo>
                <a:lnTo>
                  <a:pt x="93654" y="124508"/>
                </a:lnTo>
                <a:lnTo>
                  <a:pt x="124634" y="93560"/>
                </a:lnTo>
                <a:lnTo>
                  <a:pt x="159078" y="66420"/>
                </a:lnTo>
                <a:lnTo>
                  <a:pt x="196639" y="43435"/>
                </a:lnTo>
                <a:lnTo>
                  <a:pt x="236969" y="24953"/>
                </a:lnTo>
                <a:lnTo>
                  <a:pt x="279719" y="11322"/>
                </a:lnTo>
                <a:lnTo>
                  <a:pt x="324544" y="2888"/>
                </a:lnTo>
                <a:lnTo>
                  <a:pt x="371094" y="0"/>
                </a:lnTo>
                <a:lnTo>
                  <a:pt x="417643" y="2888"/>
                </a:lnTo>
                <a:lnTo>
                  <a:pt x="462468" y="11322"/>
                </a:lnTo>
                <a:lnTo>
                  <a:pt x="505218" y="24953"/>
                </a:lnTo>
                <a:lnTo>
                  <a:pt x="545548" y="43435"/>
                </a:lnTo>
                <a:lnTo>
                  <a:pt x="583109" y="66420"/>
                </a:lnTo>
                <a:lnTo>
                  <a:pt x="617553" y="93560"/>
                </a:lnTo>
                <a:lnTo>
                  <a:pt x="648533" y="124508"/>
                </a:lnTo>
                <a:lnTo>
                  <a:pt x="675701" y="158917"/>
                </a:lnTo>
                <a:lnTo>
                  <a:pt x="698709" y="196440"/>
                </a:lnTo>
                <a:lnTo>
                  <a:pt x="717209" y="236728"/>
                </a:lnTo>
                <a:lnTo>
                  <a:pt x="730854" y="279434"/>
                </a:lnTo>
                <a:lnTo>
                  <a:pt x="739296" y="324212"/>
                </a:lnTo>
                <a:lnTo>
                  <a:pt x="742188" y="370713"/>
                </a:lnTo>
                <a:lnTo>
                  <a:pt x="739296" y="417213"/>
                </a:lnTo>
                <a:lnTo>
                  <a:pt x="730854" y="461991"/>
                </a:lnTo>
                <a:lnTo>
                  <a:pt x="717209" y="504697"/>
                </a:lnTo>
                <a:lnTo>
                  <a:pt x="698709" y="544985"/>
                </a:lnTo>
                <a:lnTo>
                  <a:pt x="675701" y="582508"/>
                </a:lnTo>
                <a:lnTo>
                  <a:pt x="648533" y="616917"/>
                </a:lnTo>
                <a:lnTo>
                  <a:pt x="617553" y="647865"/>
                </a:lnTo>
                <a:lnTo>
                  <a:pt x="583109" y="675005"/>
                </a:lnTo>
                <a:lnTo>
                  <a:pt x="545548" y="697990"/>
                </a:lnTo>
                <a:lnTo>
                  <a:pt x="505218" y="716472"/>
                </a:lnTo>
                <a:lnTo>
                  <a:pt x="462468" y="730103"/>
                </a:lnTo>
                <a:lnTo>
                  <a:pt x="417643" y="738537"/>
                </a:lnTo>
                <a:lnTo>
                  <a:pt x="371094" y="741426"/>
                </a:lnTo>
                <a:lnTo>
                  <a:pt x="324544" y="738537"/>
                </a:lnTo>
                <a:lnTo>
                  <a:pt x="279719" y="730103"/>
                </a:lnTo>
                <a:lnTo>
                  <a:pt x="236969" y="716472"/>
                </a:lnTo>
                <a:lnTo>
                  <a:pt x="196639" y="697990"/>
                </a:lnTo>
                <a:lnTo>
                  <a:pt x="159078" y="675005"/>
                </a:lnTo>
                <a:lnTo>
                  <a:pt x="124634" y="647865"/>
                </a:lnTo>
                <a:lnTo>
                  <a:pt x="93654" y="616917"/>
                </a:lnTo>
                <a:lnTo>
                  <a:pt x="66486" y="582508"/>
                </a:lnTo>
                <a:lnTo>
                  <a:pt x="43478" y="544985"/>
                </a:lnTo>
                <a:lnTo>
                  <a:pt x="24978" y="504697"/>
                </a:lnTo>
                <a:lnTo>
                  <a:pt x="11333" y="461991"/>
                </a:lnTo>
                <a:lnTo>
                  <a:pt x="2891" y="417213"/>
                </a:lnTo>
                <a:lnTo>
                  <a:pt x="0" y="370713"/>
                </a:lnTo>
                <a:close/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97151" y="409351"/>
            <a:ext cx="42227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10" dirty="0">
                <a:latin typeface="Calibri"/>
                <a:cs typeface="Calibri"/>
              </a:rPr>
              <a:t>K</a:t>
            </a:r>
            <a:r>
              <a:rPr sz="1700" spc="-5" dirty="0">
                <a:latin typeface="Calibri"/>
                <a:cs typeface="Calibri"/>
              </a:rPr>
              <a:t>-</a:t>
            </a:r>
            <a:r>
              <a:rPr sz="1700" spc="-10" dirty="0">
                <a:latin typeface="Calibri"/>
                <a:cs typeface="Calibri"/>
              </a:rPr>
              <a:t>1</a:t>
            </a:r>
            <a:r>
              <a:rPr sz="1700" spc="-5" dirty="0">
                <a:latin typeface="Calibri"/>
                <a:cs typeface="Calibri"/>
              </a:rPr>
              <a:t>2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430636" y="206883"/>
            <a:ext cx="742315" cy="741680"/>
          </a:xfrm>
          <a:custGeom>
            <a:avLst/>
            <a:gdLst/>
            <a:ahLst/>
            <a:cxnLst/>
            <a:rect l="l" t="t" r="r" b="b"/>
            <a:pathLst>
              <a:path w="742315" h="741680">
                <a:moveTo>
                  <a:pt x="371094" y="0"/>
                </a:moveTo>
                <a:lnTo>
                  <a:pt x="324544" y="2888"/>
                </a:lnTo>
                <a:lnTo>
                  <a:pt x="279719" y="11322"/>
                </a:lnTo>
                <a:lnTo>
                  <a:pt x="236969" y="24953"/>
                </a:lnTo>
                <a:lnTo>
                  <a:pt x="196639" y="43435"/>
                </a:lnTo>
                <a:lnTo>
                  <a:pt x="159078" y="66420"/>
                </a:lnTo>
                <a:lnTo>
                  <a:pt x="124634" y="93560"/>
                </a:lnTo>
                <a:lnTo>
                  <a:pt x="93654" y="124508"/>
                </a:lnTo>
                <a:lnTo>
                  <a:pt x="66486" y="158917"/>
                </a:lnTo>
                <a:lnTo>
                  <a:pt x="43478" y="196440"/>
                </a:lnTo>
                <a:lnTo>
                  <a:pt x="24978" y="236728"/>
                </a:lnTo>
                <a:lnTo>
                  <a:pt x="11333" y="279434"/>
                </a:lnTo>
                <a:lnTo>
                  <a:pt x="2891" y="324212"/>
                </a:lnTo>
                <a:lnTo>
                  <a:pt x="0" y="370713"/>
                </a:lnTo>
                <a:lnTo>
                  <a:pt x="2891" y="417213"/>
                </a:lnTo>
                <a:lnTo>
                  <a:pt x="11333" y="461991"/>
                </a:lnTo>
                <a:lnTo>
                  <a:pt x="24978" y="504697"/>
                </a:lnTo>
                <a:lnTo>
                  <a:pt x="43478" y="544985"/>
                </a:lnTo>
                <a:lnTo>
                  <a:pt x="66486" y="582508"/>
                </a:lnTo>
                <a:lnTo>
                  <a:pt x="93654" y="616917"/>
                </a:lnTo>
                <a:lnTo>
                  <a:pt x="124634" y="647865"/>
                </a:lnTo>
                <a:lnTo>
                  <a:pt x="159078" y="675005"/>
                </a:lnTo>
                <a:lnTo>
                  <a:pt x="196639" y="697990"/>
                </a:lnTo>
                <a:lnTo>
                  <a:pt x="236969" y="716472"/>
                </a:lnTo>
                <a:lnTo>
                  <a:pt x="279719" y="730103"/>
                </a:lnTo>
                <a:lnTo>
                  <a:pt x="324544" y="738537"/>
                </a:lnTo>
                <a:lnTo>
                  <a:pt x="371094" y="741426"/>
                </a:lnTo>
                <a:lnTo>
                  <a:pt x="417643" y="738537"/>
                </a:lnTo>
                <a:lnTo>
                  <a:pt x="462468" y="730103"/>
                </a:lnTo>
                <a:lnTo>
                  <a:pt x="505218" y="716472"/>
                </a:lnTo>
                <a:lnTo>
                  <a:pt x="545548" y="697990"/>
                </a:lnTo>
                <a:lnTo>
                  <a:pt x="583109" y="675005"/>
                </a:lnTo>
                <a:lnTo>
                  <a:pt x="617553" y="647865"/>
                </a:lnTo>
                <a:lnTo>
                  <a:pt x="648533" y="616917"/>
                </a:lnTo>
                <a:lnTo>
                  <a:pt x="675701" y="582508"/>
                </a:lnTo>
                <a:lnTo>
                  <a:pt x="698709" y="544985"/>
                </a:lnTo>
                <a:lnTo>
                  <a:pt x="717209" y="504697"/>
                </a:lnTo>
                <a:lnTo>
                  <a:pt x="730854" y="461991"/>
                </a:lnTo>
                <a:lnTo>
                  <a:pt x="739296" y="417213"/>
                </a:lnTo>
                <a:lnTo>
                  <a:pt x="742188" y="370713"/>
                </a:lnTo>
                <a:lnTo>
                  <a:pt x="739296" y="324212"/>
                </a:lnTo>
                <a:lnTo>
                  <a:pt x="730854" y="279434"/>
                </a:lnTo>
                <a:lnTo>
                  <a:pt x="717209" y="236728"/>
                </a:lnTo>
                <a:lnTo>
                  <a:pt x="698709" y="196440"/>
                </a:lnTo>
                <a:lnTo>
                  <a:pt x="675701" y="158917"/>
                </a:lnTo>
                <a:lnTo>
                  <a:pt x="648533" y="124508"/>
                </a:lnTo>
                <a:lnTo>
                  <a:pt x="617553" y="93560"/>
                </a:lnTo>
                <a:lnTo>
                  <a:pt x="583109" y="66420"/>
                </a:lnTo>
                <a:lnTo>
                  <a:pt x="545548" y="43435"/>
                </a:lnTo>
                <a:lnTo>
                  <a:pt x="505218" y="24953"/>
                </a:lnTo>
                <a:lnTo>
                  <a:pt x="462468" y="11322"/>
                </a:lnTo>
                <a:lnTo>
                  <a:pt x="417643" y="2888"/>
                </a:lnTo>
                <a:lnTo>
                  <a:pt x="371094" y="0"/>
                </a:lnTo>
                <a:close/>
              </a:path>
            </a:pathLst>
          </a:custGeom>
          <a:solidFill>
            <a:srgbClr val="E5C039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430636" y="206883"/>
            <a:ext cx="742315" cy="741680"/>
          </a:xfrm>
          <a:custGeom>
            <a:avLst/>
            <a:gdLst/>
            <a:ahLst/>
            <a:cxnLst/>
            <a:rect l="l" t="t" r="r" b="b"/>
            <a:pathLst>
              <a:path w="742315" h="741680">
                <a:moveTo>
                  <a:pt x="0" y="370713"/>
                </a:moveTo>
                <a:lnTo>
                  <a:pt x="2891" y="324212"/>
                </a:lnTo>
                <a:lnTo>
                  <a:pt x="11333" y="279434"/>
                </a:lnTo>
                <a:lnTo>
                  <a:pt x="24978" y="236728"/>
                </a:lnTo>
                <a:lnTo>
                  <a:pt x="43478" y="196440"/>
                </a:lnTo>
                <a:lnTo>
                  <a:pt x="66486" y="158917"/>
                </a:lnTo>
                <a:lnTo>
                  <a:pt x="93654" y="124508"/>
                </a:lnTo>
                <a:lnTo>
                  <a:pt x="124634" y="93560"/>
                </a:lnTo>
                <a:lnTo>
                  <a:pt x="159078" y="66420"/>
                </a:lnTo>
                <a:lnTo>
                  <a:pt x="196639" y="43435"/>
                </a:lnTo>
                <a:lnTo>
                  <a:pt x="236969" y="24953"/>
                </a:lnTo>
                <a:lnTo>
                  <a:pt x="279719" y="11322"/>
                </a:lnTo>
                <a:lnTo>
                  <a:pt x="324544" y="2888"/>
                </a:lnTo>
                <a:lnTo>
                  <a:pt x="371094" y="0"/>
                </a:lnTo>
                <a:lnTo>
                  <a:pt x="417643" y="2888"/>
                </a:lnTo>
                <a:lnTo>
                  <a:pt x="462468" y="11322"/>
                </a:lnTo>
                <a:lnTo>
                  <a:pt x="505218" y="24953"/>
                </a:lnTo>
                <a:lnTo>
                  <a:pt x="545548" y="43435"/>
                </a:lnTo>
                <a:lnTo>
                  <a:pt x="583109" y="66420"/>
                </a:lnTo>
                <a:lnTo>
                  <a:pt x="617553" y="93560"/>
                </a:lnTo>
                <a:lnTo>
                  <a:pt x="648533" y="124508"/>
                </a:lnTo>
                <a:lnTo>
                  <a:pt x="675701" y="158917"/>
                </a:lnTo>
                <a:lnTo>
                  <a:pt x="698709" y="196440"/>
                </a:lnTo>
                <a:lnTo>
                  <a:pt x="717209" y="236728"/>
                </a:lnTo>
                <a:lnTo>
                  <a:pt x="730854" y="279434"/>
                </a:lnTo>
                <a:lnTo>
                  <a:pt x="739296" y="324212"/>
                </a:lnTo>
                <a:lnTo>
                  <a:pt x="742188" y="370713"/>
                </a:lnTo>
                <a:lnTo>
                  <a:pt x="739296" y="417213"/>
                </a:lnTo>
                <a:lnTo>
                  <a:pt x="730854" y="461991"/>
                </a:lnTo>
                <a:lnTo>
                  <a:pt x="717209" y="504697"/>
                </a:lnTo>
                <a:lnTo>
                  <a:pt x="698709" y="544985"/>
                </a:lnTo>
                <a:lnTo>
                  <a:pt x="675701" y="582508"/>
                </a:lnTo>
                <a:lnTo>
                  <a:pt x="648533" y="616917"/>
                </a:lnTo>
                <a:lnTo>
                  <a:pt x="617553" y="647865"/>
                </a:lnTo>
                <a:lnTo>
                  <a:pt x="583109" y="675005"/>
                </a:lnTo>
                <a:lnTo>
                  <a:pt x="545548" y="697990"/>
                </a:lnTo>
                <a:lnTo>
                  <a:pt x="505218" y="716472"/>
                </a:lnTo>
                <a:lnTo>
                  <a:pt x="462468" y="730103"/>
                </a:lnTo>
                <a:lnTo>
                  <a:pt x="417643" y="738537"/>
                </a:lnTo>
                <a:lnTo>
                  <a:pt x="371094" y="741426"/>
                </a:lnTo>
                <a:lnTo>
                  <a:pt x="324544" y="738537"/>
                </a:lnTo>
                <a:lnTo>
                  <a:pt x="279719" y="730103"/>
                </a:lnTo>
                <a:lnTo>
                  <a:pt x="236969" y="716472"/>
                </a:lnTo>
                <a:lnTo>
                  <a:pt x="196639" y="697990"/>
                </a:lnTo>
                <a:lnTo>
                  <a:pt x="159078" y="675005"/>
                </a:lnTo>
                <a:lnTo>
                  <a:pt x="124634" y="647865"/>
                </a:lnTo>
                <a:lnTo>
                  <a:pt x="93654" y="616917"/>
                </a:lnTo>
                <a:lnTo>
                  <a:pt x="66486" y="582508"/>
                </a:lnTo>
                <a:lnTo>
                  <a:pt x="43478" y="544985"/>
                </a:lnTo>
                <a:lnTo>
                  <a:pt x="24978" y="504697"/>
                </a:lnTo>
                <a:lnTo>
                  <a:pt x="11333" y="461991"/>
                </a:lnTo>
                <a:lnTo>
                  <a:pt x="2891" y="417213"/>
                </a:lnTo>
                <a:lnTo>
                  <a:pt x="0" y="370713"/>
                </a:lnTo>
                <a:close/>
              </a:path>
            </a:pathLst>
          </a:custGeom>
          <a:ln w="1295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600020" y="409351"/>
            <a:ext cx="403860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spc="-10" dirty="0">
                <a:latin typeface="Calibri"/>
                <a:cs typeface="Calibri"/>
              </a:rPr>
              <a:t>IHE</a:t>
            </a:r>
            <a:r>
              <a:rPr sz="1700" spc="-5" dirty="0">
                <a:latin typeface="Calibri"/>
                <a:cs typeface="Calibri"/>
              </a:rPr>
              <a:t>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144094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66008" y="144094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54069" y="144094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18366" y="144094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682651" y="144094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29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333032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50"/>
                </a:moveTo>
                <a:lnTo>
                  <a:pt x="3066021" y="188950"/>
                </a:lnTo>
                <a:lnTo>
                  <a:pt x="3066021" y="0"/>
                </a:lnTo>
                <a:lnTo>
                  <a:pt x="0" y="0"/>
                </a:lnTo>
                <a:lnTo>
                  <a:pt x="0" y="18895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066008" y="333032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54069" y="333032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18366" y="333032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82651" y="333032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29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710920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66008" y="710920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30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54069" y="710920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118366" y="710920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682651" y="710920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30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1088809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66008" y="1088809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30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54069" y="1088809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18366" y="1088809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682651" y="1088809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30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1466684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50"/>
                </a:moveTo>
                <a:lnTo>
                  <a:pt x="3066021" y="188950"/>
                </a:lnTo>
                <a:lnTo>
                  <a:pt x="3066021" y="0"/>
                </a:lnTo>
                <a:lnTo>
                  <a:pt x="0" y="0"/>
                </a:lnTo>
                <a:lnTo>
                  <a:pt x="0" y="18895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66008" y="1466684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30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554069" y="1466684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18366" y="1466684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682651" y="1466684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30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1655635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1844573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66008" y="1844573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30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554069" y="1844573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118366" y="1844573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682651" y="1844573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30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2033511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50"/>
                </a:moveTo>
                <a:lnTo>
                  <a:pt x="3066021" y="188950"/>
                </a:lnTo>
                <a:lnTo>
                  <a:pt x="3066021" y="0"/>
                </a:lnTo>
                <a:lnTo>
                  <a:pt x="0" y="0"/>
                </a:lnTo>
                <a:lnTo>
                  <a:pt x="0" y="1889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066008" y="2033511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30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554069" y="2033511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2222461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066008" y="2222461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30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554069" y="2222461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118366" y="2222461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682651" y="2222461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30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2411399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50"/>
                </a:moveTo>
                <a:lnTo>
                  <a:pt x="3066021" y="188950"/>
                </a:lnTo>
                <a:lnTo>
                  <a:pt x="3066021" y="0"/>
                </a:lnTo>
                <a:lnTo>
                  <a:pt x="0" y="0"/>
                </a:lnTo>
                <a:lnTo>
                  <a:pt x="0" y="1889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2600350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066008" y="2600337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30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554069" y="2600337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18366" y="2600337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82651" y="2600337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30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0" y="2978226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30">
                <a:moveTo>
                  <a:pt x="0" y="188950"/>
                </a:moveTo>
                <a:lnTo>
                  <a:pt x="3066021" y="188950"/>
                </a:lnTo>
                <a:lnTo>
                  <a:pt x="3066021" y="0"/>
                </a:lnTo>
                <a:lnTo>
                  <a:pt x="0" y="0"/>
                </a:lnTo>
                <a:lnTo>
                  <a:pt x="0" y="18895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066008" y="2978226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30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554069" y="2978226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118366" y="2978226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30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682651" y="2978226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30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0" y="3356114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066008" y="3356114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554069" y="3356114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18366" y="3356114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682651" y="3356114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29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0" y="3545052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50"/>
                </a:moveTo>
                <a:lnTo>
                  <a:pt x="3066021" y="188950"/>
                </a:lnTo>
                <a:lnTo>
                  <a:pt x="3066021" y="0"/>
                </a:lnTo>
                <a:lnTo>
                  <a:pt x="0" y="0"/>
                </a:lnTo>
                <a:lnTo>
                  <a:pt x="0" y="1889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066008" y="3545052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54069" y="3545052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0" y="3734003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066008" y="3733990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554069" y="3733990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18366" y="3733990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682651" y="3733990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29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0" y="4111878"/>
            <a:ext cx="3066415" cy="367030"/>
          </a:xfrm>
          <a:custGeom>
            <a:avLst/>
            <a:gdLst/>
            <a:ahLst/>
            <a:cxnLst/>
            <a:rect l="l" t="t" r="r" b="b"/>
            <a:pathLst>
              <a:path w="3066415" h="367029">
                <a:moveTo>
                  <a:pt x="0" y="366776"/>
                </a:moveTo>
                <a:lnTo>
                  <a:pt x="3066021" y="366776"/>
                </a:lnTo>
                <a:lnTo>
                  <a:pt x="3066021" y="0"/>
                </a:lnTo>
                <a:lnTo>
                  <a:pt x="0" y="0"/>
                </a:lnTo>
                <a:lnTo>
                  <a:pt x="0" y="366776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066008" y="4111878"/>
            <a:ext cx="488315" cy="367030"/>
          </a:xfrm>
          <a:custGeom>
            <a:avLst/>
            <a:gdLst/>
            <a:ahLst/>
            <a:cxnLst/>
            <a:rect l="l" t="t" r="r" b="b"/>
            <a:pathLst>
              <a:path w="488314" h="367029">
                <a:moveTo>
                  <a:pt x="0" y="0"/>
                </a:moveTo>
                <a:lnTo>
                  <a:pt x="488061" y="0"/>
                </a:lnTo>
                <a:lnTo>
                  <a:pt x="488061" y="366776"/>
                </a:lnTo>
                <a:lnTo>
                  <a:pt x="0" y="366776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554069" y="4111878"/>
            <a:ext cx="1564640" cy="367030"/>
          </a:xfrm>
          <a:custGeom>
            <a:avLst/>
            <a:gdLst/>
            <a:ahLst/>
            <a:cxnLst/>
            <a:rect l="l" t="t" r="r" b="b"/>
            <a:pathLst>
              <a:path w="1564639" h="367029">
                <a:moveTo>
                  <a:pt x="0" y="0"/>
                </a:moveTo>
                <a:lnTo>
                  <a:pt x="1564297" y="0"/>
                </a:lnTo>
                <a:lnTo>
                  <a:pt x="1564297" y="366776"/>
                </a:lnTo>
                <a:lnTo>
                  <a:pt x="0" y="366776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118366" y="4111878"/>
            <a:ext cx="1564640" cy="367030"/>
          </a:xfrm>
          <a:custGeom>
            <a:avLst/>
            <a:gdLst/>
            <a:ahLst/>
            <a:cxnLst/>
            <a:rect l="l" t="t" r="r" b="b"/>
            <a:pathLst>
              <a:path w="1564640" h="367029">
                <a:moveTo>
                  <a:pt x="0" y="0"/>
                </a:moveTo>
                <a:lnTo>
                  <a:pt x="1564297" y="0"/>
                </a:lnTo>
                <a:lnTo>
                  <a:pt x="1564297" y="366776"/>
                </a:lnTo>
                <a:lnTo>
                  <a:pt x="0" y="366776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682651" y="4111878"/>
            <a:ext cx="1364615" cy="367030"/>
          </a:xfrm>
          <a:custGeom>
            <a:avLst/>
            <a:gdLst/>
            <a:ahLst/>
            <a:cxnLst/>
            <a:rect l="l" t="t" r="r" b="b"/>
            <a:pathLst>
              <a:path w="1364615" h="367029">
                <a:moveTo>
                  <a:pt x="0" y="0"/>
                </a:moveTo>
                <a:lnTo>
                  <a:pt x="1364068" y="0"/>
                </a:lnTo>
                <a:lnTo>
                  <a:pt x="1364068" y="366776"/>
                </a:lnTo>
                <a:lnTo>
                  <a:pt x="0" y="366776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0" y="4478654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50"/>
                </a:moveTo>
                <a:lnTo>
                  <a:pt x="3066021" y="188950"/>
                </a:lnTo>
                <a:lnTo>
                  <a:pt x="3066021" y="0"/>
                </a:lnTo>
                <a:lnTo>
                  <a:pt x="0" y="0"/>
                </a:lnTo>
                <a:lnTo>
                  <a:pt x="0" y="188950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066008" y="4478654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554069" y="4478654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118366" y="4478654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682651" y="4478654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29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806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0" y="4667605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066008" y="4667593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554069" y="4667593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118366" y="4667593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682651" y="4667593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29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2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0" y="5045481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50"/>
                </a:moveTo>
                <a:lnTo>
                  <a:pt x="3066021" y="188950"/>
                </a:lnTo>
                <a:lnTo>
                  <a:pt x="3066021" y="0"/>
                </a:lnTo>
                <a:lnTo>
                  <a:pt x="0" y="0"/>
                </a:lnTo>
                <a:lnTo>
                  <a:pt x="0" y="18895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066008" y="5045481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554069" y="5045481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118366" y="5045481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682651" y="5045481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29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0" y="5234419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D9E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066008" y="5234419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D9E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554069" y="5234419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D9E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118366" y="5234419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D9E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682651" y="5234419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29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D9E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0" y="5423357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066008" y="5423369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554069" y="5423369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0" y="5612295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50"/>
                </a:moveTo>
                <a:lnTo>
                  <a:pt x="3066021" y="188950"/>
                </a:lnTo>
                <a:lnTo>
                  <a:pt x="3066021" y="0"/>
                </a:lnTo>
                <a:lnTo>
                  <a:pt x="0" y="0"/>
                </a:lnTo>
                <a:lnTo>
                  <a:pt x="0" y="18895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066008" y="5612307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554069" y="5612307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118366" y="5612307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40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682651" y="5612307"/>
            <a:ext cx="1364615" cy="189230"/>
          </a:xfrm>
          <a:custGeom>
            <a:avLst/>
            <a:gdLst/>
            <a:ahLst/>
            <a:cxnLst/>
            <a:rect l="l" t="t" r="r" b="b"/>
            <a:pathLst>
              <a:path w="1364615" h="189229">
                <a:moveTo>
                  <a:pt x="0" y="0"/>
                </a:moveTo>
                <a:lnTo>
                  <a:pt x="1364068" y="0"/>
                </a:lnTo>
                <a:lnTo>
                  <a:pt x="1364068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3783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0" y="5801245"/>
            <a:ext cx="3066415" cy="189230"/>
          </a:xfrm>
          <a:custGeom>
            <a:avLst/>
            <a:gdLst/>
            <a:ahLst/>
            <a:cxnLst/>
            <a:rect l="l" t="t" r="r" b="b"/>
            <a:pathLst>
              <a:path w="3066415" h="189229">
                <a:moveTo>
                  <a:pt x="0" y="188937"/>
                </a:moveTo>
                <a:lnTo>
                  <a:pt x="3066021" y="188937"/>
                </a:lnTo>
                <a:lnTo>
                  <a:pt x="3066021" y="0"/>
                </a:lnTo>
                <a:lnTo>
                  <a:pt x="0" y="0"/>
                </a:lnTo>
                <a:lnTo>
                  <a:pt x="0" y="1889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066008" y="5801245"/>
            <a:ext cx="488315" cy="189230"/>
          </a:xfrm>
          <a:custGeom>
            <a:avLst/>
            <a:gdLst/>
            <a:ahLst/>
            <a:cxnLst/>
            <a:rect l="l" t="t" r="r" b="b"/>
            <a:pathLst>
              <a:path w="488314" h="189229">
                <a:moveTo>
                  <a:pt x="0" y="0"/>
                </a:moveTo>
                <a:lnTo>
                  <a:pt x="488061" y="0"/>
                </a:lnTo>
                <a:lnTo>
                  <a:pt x="488061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554069" y="5801245"/>
            <a:ext cx="1564640" cy="189230"/>
          </a:xfrm>
          <a:custGeom>
            <a:avLst/>
            <a:gdLst/>
            <a:ahLst/>
            <a:cxnLst/>
            <a:rect l="l" t="t" r="r" b="b"/>
            <a:pathLst>
              <a:path w="1564639" h="189229">
                <a:moveTo>
                  <a:pt x="0" y="0"/>
                </a:moveTo>
                <a:lnTo>
                  <a:pt x="1564297" y="0"/>
                </a:lnTo>
                <a:lnTo>
                  <a:pt x="1564297" y="188937"/>
                </a:lnTo>
                <a:lnTo>
                  <a:pt x="0" y="18893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066012" y="140920"/>
            <a:ext cx="0" cy="4904740"/>
          </a:xfrm>
          <a:custGeom>
            <a:avLst/>
            <a:gdLst/>
            <a:ahLst/>
            <a:cxnLst/>
            <a:rect l="l" t="t" r="r" b="b"/>
            <a:pathLst>
              <a:path h="4904740">
                <a:moveTo>
                  <a:pt x="0" y="0"/>
                </a:moveTo>
                <a:lnTo>
                  <a:pt x="0" y="490456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066012" y="5045480"/>
            <a:ext cx="0" cy="1137285"/>
          </a:xfrm>
          <a:custGeom>
            <a:avLst/>
            <a:gdLst/>
            <a:ahLst/>
            <a:cxnLst/>
            <a:rect l="l" t="t" r="r" b="b"/>
            <a:pathLst>
              <a:path h="1137285">
                <a:moveTo>
                  <a:pt x="0" y="0"/>
                </a:moveTo>
                <a:lnTo>
                  <a:pt x="0" y="1136827"/>
                </a:lnTo>
              </a:path>
            </a:pathLst>
          </a:custGeom>
          <a:ln w="635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554069" y="140920"/>
            <a:ext cx="0" cy="6041390"/>
          </a:xfrm>
          <a:custGeom>
            <a:avLst/>
            <a:gdLst/>
            <a:ahLst/>
            <a:cxnLst/>
            <a:rect l="l" t="t" r="r" b="b"/>
            <a:pathLst>
              <a:path h="6041390">
                <a:moveTo>
                  <a:pt x="0" y="0"/>
                </a:moveTo>
                <a:lnTo>
                  <a:pt x="0" y="604139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118361" y="140920"/>
            <a:ext cx="0" cy="6041390"/>
          </a:xfrm>
          <a:custGeom>
            <a:avLst/>
            <a:gdLst/>
            <a:ahLst/>
            <a:cxnLst/>
            <a:rect l="l" t="t" r="r" b="b"/>
            <a:pathLst>
              <a:path h="6041390">
                <a:moveTo>
                  <a:pt x="0" y="0"/>
                </a:moveTo>
                <a:lnTo>
                  <a:pt x="0" y="604139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682653" y="140920"/>
            <a:ext cx="0" cy="6041390"/>
          </a:xfrm>
          <a:custGeom>
            <a:avLst/>
            <a:gdLst/>
            <a:ahLst/>
            <a:cxnLst/>
            <a:rect l="l" t="t" r="r" b="b"/>
            <a:pathLst>
              <a:path h="6041390">
                <a:moveTo>
                  <a:pt x="0" y="0"/>
                </a:moveTo>
                <a:lnTo>
                  <a:pt x="0" y="604139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0" y="333037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0" y="521980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0" y="710921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0" y="899863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0" y="1088805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0" y="1277748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0" y="1466689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0" y="1655631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0" y="1844573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0" y="2033516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0" y="2222458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0" y="2411399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0" y="2600341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0" y="2789284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0" y="2978226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0" y="3167167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0" y="3356109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93413" y="3660520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0" y="3733994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0" y="3922936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0" y="4111877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0" y="4478653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0" y="4667596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0" y="4856538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0" y="5045480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0" y="5234421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0" y="5423363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0" y="5612305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0" y="5801248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0" y="5990189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0" y="140920"/>
            <a:ext cx="0" cy="6041390"/>
          </a:xfrm>
          <a:custGeom>
            <a:avLst/>
            <a:gdLst/>
            <a:ahLst/>
            <a:cxnLst/>
            <a:rect l="l" t="t" r="r" b="b"/>
            <a:pathLst>
              <a:path h="6041390">
                <a:moveTo>
                  <a:pt x="0" y="0"/>
                </a:moveTo>
                <a:lnTo>
                  <a:pt x="0" y="604139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046719" y="140920"/>
            <a:ext cx="0" cy="6041390"/>
          </a:xfrm>
          <a:custGeom>
            <a:avLst/>
            <a:gdLst/>
            <a:ahLst/>
            <a:cxnLst/>
            <a:rect l="l" t="t" r="r" b="b"/>
            <a:pathLst>
              <a:path h="6041390">
                <a:moveTo>
                  <a:pt x="0" y="0"/>
                </a:moveTo>
                <a:lnTo>
                  <a:pt x="0" y="604139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0" y="144095"/>
            <a:ext cx="8049895" cy="0"/>
          </a:xfrm>
          <a:custGeom>
            <a:avLst/>
            <a:gdLst/>
            <a:ahLst/>
            <a:cxnLst/>
            <a:rect l="l" t="t" r="r" b="b"/>
            <a:pathLst>
              <a:path w="8049895">
                <a:moveTo>
                  <a:pt x="0" y="0"/>
                </a:moveTo>
                <a:lnTo>
                  <a:pt x="80498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-4686" y="146054"/>
            <a:ext cx="29083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CLOSING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ACHIEVEMENT GAPS AND HEALTHY</a:t>
            </a:r>
            <a:r>
              <a:rPr sz="10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SCHOOLS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3" name="object 273"/>
          <p:cNvSpPr txBox="1">
            <a:spLocks noGrp="1"/>
          </p:cNvSpPr>
          <p:nvPr>
            <p:ph type="sldNum" sz="quarter" idx="7"/>
          </p:nvPr>
        </p:nvSpPr>
        <p:spPr>
          <a:xfrm>
            <a:off x="10898885" y="6444605"/>
            <a:ext cx="400684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>
                <a:solidFill>
                  <a:srgbClr val="8A8A8A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lang="en-US" spc="-5" smtClean="0"/>
              <a:pPr marL="38100">
                <a:lnSpc>
                  <a:spcPts val="1425"/>
                </a:lnSpc>
              </a:pPr>
              <a:t>4</a:t>
            </a:fld>
            <a:endParaRPr spc="-5" dirty="0"/>
          </a:p>
        </p:txBody>
      </p:sp>
      <p:sp>
        <p:nvSpPr>
          <p:cNvPr id="154" name="object 154"/>
          <p:cNvSpPr txBox="1"/>
          <p:nvPr/>
        </p:nvSpPr>
        <p:spPr>
          <a:xfrm>
            <a:off x="3153798" y="146054"/>
            <a:ext cx="31305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AGE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817809" y="146054"/>
            <a:ext cx="106616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GOVERNOR'S</a:t>
            </a:r>
            <a:r>
              <a:rPr sz="10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201570" y="146054"/>
            <a:ext cx="142621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FDOE'S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10% OF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K-12</a:t>
            </a:r>
            <a:r>
              <a:rPr sz="1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6890611" y="146054"/>
            <a:ext cx="9766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CHILD CARE</a:t>
            </a:r>
            <a:r>
              <a:rPr sz="100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-4686" y="334995"/>
            <a:ext cx="224980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First Responders and Health Care</a:t>
            </a:r>
            <a:r>
              <a:rPr sz="1000" b="1" spc="-4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Workers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3232316" y="334995"/>
            <a:ext cx="1549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95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6742872" y="334995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7407350" y="334995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44,000,000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-4686" y="523938"/>
            <a:ext cx="187452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Emergency Child Care Relief</a:t>
            </a:r>
            <a:r>
              <a:rPr sz="1000" b="1" spc="-5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Grants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3232316" y="523938"/>
            <a:ext cx="1549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96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6742872" y="523938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407350" y="523938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55,047,450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-4686" y="712880"/>
            <a:ext cx="21126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High-Quality Reopening </a:t>
            </a:r>
            <a:r>
              <a:rPr sz="1000" b="1" dirty="0">
                <a:latin typeface="Calibri"/>
                <a:cs typeface="Calibri"/>
              </a:rPr>
              <a:t>Support</a:t>
            </a:r>
            <a:r>
              <a:rPr sz="1000" b="1" spc="-4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Grants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3232316" y="712880"/>
            <a:ext cx="1549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97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6742872" y="712880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7407350" y="712880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16,905,385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-4686" y="901821"/>
            <a:ext cx="198755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Successful Transition </a:t>
            </a:r>
            <a:r>
              <a:rPr sz="1000" b="1" dirty="0">
                <a:latin typeface="Calibri"/>
                <a:cs typeface="Calibri"/>
              </a:rPr>
              <a:t>to</a:t>
            </a:r>
            <a:r>
              <a:rPr sz="1000" b="1" spc="-5" dirty="0">
                <a:latin typeface="Calibri"/>
                <a:cs typeface="Calibri"/>
              </a:rPr>
              <a:t> Kindergarten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232316" y="901821"/>
            <a:ext cx="1549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98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6742872" y="901821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7407350" y="901821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20,900,825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-4686" y="1090763"/>
            <a:ext cx="342519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17545" algn="l"/>
              </a:tabLst>
            </a:pPr>
            <a:r>
              <a:rPr sz="1000" b="1" dirty="0">
                <a:latin typeface="Calibri"/>
                <a:cs typeface="Calibri"/>
              </a:rPr>
              <a:t>P</a:t>
            </a:r>
            <a:r>
              <a:rPr sz="1000" b="1" spc="-5" dirty="0">
                <a:latin typeface="Calibri"/>
                <a:cs typeface="Calibri"/>
              </a:rPr>
              <a:t>reK-</a:t>
            </a:r>
            <a:r>
              <a:rPr sz="1000" b="1" dirty="0">
                <a:latin typeface="Calibri"/>
                <a:cs typeface="Calibri"/>
              </a:rPr>
              <a:t>3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P</a:t>
            </a:r>
            <a:r>
              <a:rPr sz="1000" b="1" spc="-5" dirty="0">
                <a:latin typeface="Calibri"/>
                <a:cs typeface="Calibri"/>
              </a:rPr>
              <a:t>r</a:t>
            </a:r>
            <a:r>
              <a:rPr sz="1000" b="1" dirty="0">
                <a:latin typeface="Calibri"/>
                <a:cs typeface="Calibri"/>
              </a:rPr>
              <a:t>o</a:t>
            </a:r>
            <a:r>
              <a:rPr sz="1000" b="1" spc="-5" dirty="0">
                <a:latin typeface="Calibri"/>
                <a:cs typeface="Calibri"/>
              </a:rPr>
              <a:t>gre</a:t>
            </a:r>
            <a:r>
              <a:rPr sz="1000" b="1" dirty="0">
                <a:latin typeface="Calibri"/>
                <a:cs typeface="Calibri"/>
              </a:rPr>
              <a:t>ss</a:t>
            </a:r>
            <a:r>
              <a:rPr sz="1000" b="1" spc="-1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Mon</a:t>
            </a:r>
            <a:r>
              <a:rPr sz="1000" b="1" spc="-5" dirty="0">
                <a:latin typeface="Calibri"/>
                <a:cs typeface="Calibri"/>
              </a:rPr>
              <a:t>i</a:t>
            </a:r>
            <a:r>
              <a:rPr sz="1000" b="1" dirty="0">
                <a:latin typeface="Calibri"/>
                <a:cs typeface="Calibri"/>
              </a:rPr>
              <a:t>to</a:t>
            </a:r>
            <a:r>
              <a:rPr sz="1000" b="1" spc="-5" dirty="0">
                <a:latin typeface="Calibri"/>
                <a:cs typeface="Calibri"/>
              </a:rPr>
              <a:t>ri</a:t>
            </a:r>
            <a:r>
              <a:rPr sz="1000" b="1" dirty="0">
                <a:latin typeface="Calibri"/>
                <a:cs typeface="Calibri"/>
              </a:rPr>
              <a:t>ng</a:t>
            </a:r>
            <a:r>
              <a:rPr sz="1000" b="1" spc="-5" dirty="0">
                <a:latin typeface="Calibri"/>
                <a:cs typeface="Calibri"/>
              </a:rPr>
              <a:t> a</a:t>
            </a:r>
            <a:r>
              <a:rPr sz="1000" b="1" dirty="0">
                <a:latin typeface="Calibri"/>
                <a:cs typeface="Calibri"/>
              </a:rPr>
              <a:t>nd</a:t>
            </a:r>
            <a:r>
              <a:rPr sz="1000" b="1" spc="-1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Da</a:t>
            </a:r>
            <a:r>
              <a:rPr sz="1000" b="1" dirty="0">
                <a:latin typeface="Calibri"/>
                <a:cs typeface="Calibri"/>
              </a:rPr>
              <a:t>ta</a:t>
            </a:r>
            <a:r>
              <a:rPr sz="1000" b="1" spc="-2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Info</a:t>
            </a:r>
            <a:r>
              <a:rPr sz="1000" b="1" spc="-5" dirty="0">
                <a:latin typeface="Calibri"/>
                <a:cs typeface="Calibri"/>
              </a:rPr>
              <a:t>r</a:t>
            </a:r>
            <a:r>
              <a:rPr sz="1000" b="1" spc="-10" dirty="0">
                <a:latin typeface="Calibri"/>
                <a:cs typeface="Calibri"/>
              </a:rPr>
              <a:t>me</a:t>
            </a:r>
            <a:r>
              <a:rPr sz="1000" b="1" dirty="0">
                <a:latin typeface="Calibri"/>
                <a:cs typeface="Calibri"/>
              </a:rPr>
              <a:t>d</a:t>
            </a:r>
            <a:r>
              <a:rPr sz="1000" b="1" spc="-2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Suppo</a:t>
            </a:r>
            <a:r>
              <a:rPr sz="1000" b="1" spc="-5" dirty="0">
                <a:latin typeface="Calibri"/>
                <a:cs typeface="Calibri"/>
              </a:rPr>
              <a:t>r</a:t>
            </a:r>
            <a:r>
              <a:rPr sz="1000" b="1" dirty="0">
                <a:latin typeface="Calibri"/>
                <a:cs typeface="Calibri"/>
              </a:rPr>
              <a:t>ts	</a:t>
            </a:r>
            <a:r>
              <a:rPr sz="1000" dirty="0">
                <a:latin typeface="Calibri"/>
                <a:cs typeface="Calibri"/>
              </a:rPr>
              <a:t>102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5178698" y="1090763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6043575" y="1090763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20,000,000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-4686" y="1279705"/>
            <a:ext cx="21463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Upskill Highly Effective Reading</a:t>
            </a:r>
            <a:r>
              <a:rPr sz="1000" b="1" spc="-1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Coaches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200280" y="1279705"/>
            <a:ext cx="2203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103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5168009" y="1279705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6118388" y="1279705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5,000,000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-4686" y="1468648"/>
            <a:ext cx="157035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Capacity Building </a:t>
            </a:r>
            <a:r>
              <a:rPr sz="1000" b="1" dirty="0">
                <a:latin typeface="Calibri"/>
                <a:cs typeface="Calibri"/>
              </a:rPr>
              <a:t>for</a:t>
            </a:r>
            <a:r>
              <a:rPr sz="1000" b="1" spc="-3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Reading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200280" y="1468648"/>
            <a:ext cx="2203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104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5168009" y="1468648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6118388" y="1468648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5,000,000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-4686" y="1657590"/>
            <a:ext cx="26060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Ensuring High Quality Regional </a:t>
            </a:r>
            <a:r>
              <a:rPr sz="1000" b="1" dirty="0">
                <a:latin typeface="Calibri"/>
                <a:cs typeface="Calibri"/>
              </a:rPr>
              <a:t>Reading</a:t>
            </a:r>
            <a:r>
              <a:rPr sz="1000" b="1" spc="-1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Supports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200280" y="1657590"/>
            <a:ext cx="2203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105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5168009" y="1657590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6118388" y="1657590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5,000,000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-4686" y="1846531"/>
            <a:ext cx="28968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Ensuring </a:t>
            </a:r>
            <a:r>
              <a:rPr sz="1000" b="1" dirty="0">
                <a:latin typeface="Calibri"/>
                <a:cs typeface="Calibri"/>
              </a:rPr>
              <a:t>the B.E.S.T. </a:t>
            </a:r>
            <a:r>
              <a:rPr sz="1000" b="1" spc="-5" dirty="0">
                <a:latin typeface="Calibri"/>
                <a:cs typeface="Calibri"/>
              </a:rPr>
              <a:t>Curriculum </a:t>
            </a:r>
            <a:r>
              <a:rPr sz="1000" b="1" dirty="0">
                <a:latin typeface="Calibri"/>
                <a:cs typeface="Calibri"/>
              </a:rPr>
              <a:t>for </a:t>
            </a:r>
            <a:r>
              <a:rPr sz="1000" b="1" spc="-5" dirty="0">
                <a:latin typeface="Calibri"/>
                <a:cs typeface="Calibri"/>
              </a:rPr>
              <a:t>Reading and</a:t>
            </a:r>
            <a:r>
              <a:rPr sz="1000" b="1" spc="-9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Civics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200280" y="1846531"/>
            <a:ext cx="4940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5925" algn="l"/>
              </a:tabLst>
            </a:pPr>
            <a:r>
              <a:rPr sz="1000" dirty="0">
                <a:latin typeface="Calibri"/>
                <a:cs typeface="Calibri"/>
              </a:rPr>
              <a:t>106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554131" y="1846531"/>
            <a:ext cx="71501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4,000,000</a:t>
            </a:r>
            <a:r>
              <a:rPr sz="1000" spc="8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6043575" y="1846531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20,000,000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-4686" y="2035473"/>
            <a:ext cx="98361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Summer</a:t>
            </a:r>
            <a:r>
              <a:rPr sz="1000" b="1" spc="-6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Recovery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3200280" y="2035473"/>
            <a:ext cx="50419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6720" algn="l"/>
              </a:tabLst>
            </a:pPr>
            <a:r>
              <a:rPr sz="1000" dirty="0">
                <a:latin typeface="Calibri"/>
                <a:cs typeface="Calibri"/>
              </a:rPr>
              <a:t>107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479344" y="2035473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64,000,000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-4686" y="2224416"/>
            <a:ext cx="26765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Additional Strategies </a:t>
            </a:r>
            <a:r>
              <a:rPr sz="1000" b="1" dirty="0">
                <a:latin typeface="Calibri"/>
                <a:cs typeface="Calibri"/>
              </a:rPr>
              <a:t>to Support Summer</a:t>
            </a:r>
            <a:r>
              <a:rPr sz="1000" b="1" spc="-4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Learning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200280" y="2224416"/>
            <a:ext cx="4940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5925" algn="l"/>
              </a:tabLst>
            </a:pPr>
            <a:r>
              <a:rPr sz="1000" dirty="0">
                <a:latin typeface="Calibri"/>
                <a:cs typeface="Calibri"/>
              </a:rPr>
              <a:t>108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4554131" y="2224416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-4686" y="2413357"/>
            <a:ext cx="9525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Rapid</a:t>
            </a:r>
            <a:r>
              <a:rPr sz="1000" b="1" spc="-4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Credentials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3200280" y="2413357"/>
            <a:ext cx="50419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6720" algn="l"/>
              </a:tabLst>
            </a:pPr>
            <a:r>
              <a:rPr sz="1000" dirty="0">
                <a:latin typeface="Calibri"/>
                <a:cs typeface="Calibri"/>
              </a:rPr>
              <a:t>111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4479344" y="2413357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35,000,000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-4686" y="2602299"/>
            <a:ext cx="1850389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Pathway </a:t>
            </a:r>
            <a:r>
              <a:rPr sz="1000" b="1" dirty="0">
                <a:latin typeface="Calibri"/>
                <a:cs typeface="Calibri"/>
              </a:rPr>
              <a:t>to </a:t>
            </a:r>
            <a:r>
              <a:rPr sz="1000" b="1" spc="-5" dirty="0">
                <a:latin typeface="Calibri"/>
                <a:cs typeface="Calibri"/>
              </a:rPr>
              <a:t>Job Market</a:t>
            </a:r>
            <a:r>
              <a:rPr sz="1000" b="1" spc="-4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Dashboard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3200280" y="2602299"/>
            <a:ext cx="4940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5925" algn="l"/>
              </a:tabLst>
            </a:pPr>
            <a:r>
              <a:rPr sz="1000" dirty="0">
                <a:latin typeface="Calibri"/>
                <a:cs typeface="Calibri"/>
              </a:rPr>
              <a:t>112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554131" y="2602299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2,500,000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-4686" y="2791241"/>
            <a:ext cx="8261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CTE</a:t>
            </a:r>
            <a:r>
              <a:rPr sz="1000" b="1" spc="-3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Equipment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3200280" y="2791241"/>
            <a:ext cx="50419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6720" algn="l"/>
              </a:tabLst>
            </a:pPr>
            <a:r>
              <a:rPr sz="1000" dirty="0">
                <a:latin typeface="Calibri"/>
                <a:cs typeface="Calibri"/>
              </a:rPr>
              <a:t>113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4479344" y="2791241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10,900,000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-4686" y="2980183"/>
            <a:ext cx="7461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Free</a:t>
            </a:r>
            <a:r>
              <a:rPr sz="1000" b="1" spc="-5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SAT/ACT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3200280" y="2980183"/>
            <a:ext cx="2203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114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5168009" y="2980183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6118388" y="2980183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8,000,000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-4686" y="3169126"/>
            <a:ext cx="7118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Civic</a:t>
            </a:r>
            <a:r>
              <a:rPr sz="1000" b="1" spc="-4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Literacy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200280" y="3169126"/>
            <a:ext cx="4940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5925" algn="l"/>
              </a:tabLst>
            </a:pPr>
            <a:r>
              <a:rPr sz="1000" dirty="0">
                <a:latin typeface="Calibri"/>
                <a:cs typeface="Calibri"/>
              </a:rPr>
              <a:t>115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4554131" y="3169126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-4686" y="3358068"/>
            <a:ext cx="283781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Supplemental Health and Safety Protective</a:t>
            </a:r>
            <a:r>
              <a:rPr sz="1000" b="1" spc="1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Measures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200280" y="3358068"/>
            <a:ext cx="2203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923719" y="3358068"/>
            <a:ext cx="85407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latin typeface="Calibri"/>
                <a:cs typeface="Calibri"/>
              </a:rPr>
              <a:t>Reimbursement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-4686" y="3547009"/>
            <a:ext cx="5867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Telehealth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3200280" y="3547009"/>
            <a:ext cx="4940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5925" algn="l"/>
              </a:tabLst>
            </a:pPr>
            <a:r>
              <a:rPr sz="1000" dirty="0">
                <a:latin typeface="Calibri"/>
                <a:cs typeface="Calibri"/>
              </a:rPr>
              <a:t>121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554131" y="3547009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2,000,000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-4686" y="3735951"/>
            <a:ext cx="158496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Instructional Continuity Plans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3200280" y="3735951"/>
            <a:ext cx="2203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122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5168009" y="3735951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6118388" y="3735951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8,000,000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-4686" y="3924894"/>
            <a:ext cx="9620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Virtual Safety</a:t>
            </a:r>
            <a:r>
              <a:rPr sz="1000" b="1" spc="-6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Net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3200280" y="3924894"/>
            <a:ext cx="2203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123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5168009" y="3924894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6118388" y="3924894"/>
            <a:ext cx="54292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5,000,000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-4686" y="4126552"/>
            <a:ext cx="267081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Teacher Training </a:t>
            </a:r>
            <a:r>
              <a:rPr sz="1000" b="1" dirty="0">
                <a:latin typeface="Calibri"/>
                <a:cs typeface="Calibri"/>
              </a:rPr>
              <a:t>on </a:t>
            </a:r>
            <a:r>
              <a:rPr sz="1000" b="1" spc="-5" dirty="0">
                <a:latin typeface="Calibri"/>
                <a:cs typeface="Calibri"/>
              </a:rPr>
              <a:t>Virtual Learning</a:t>
            </a:r>
            <a:r>
              <a:rPr sz="1000" b="1" spc="-2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Management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-4686" y="4278952"/>
            <a:ext cx="4597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S</a:t>
            </a:r>
            <a:r>
              <a:rPr sz="1000" b="1" spc="-5" dirty="0">
                <a:latin typeface="Calibri"/>
                <a:cs typeface="Calibri"/>
              </a:rPr>
              <a:t>y</a:t>
            </a:r>
            <a:r>
              <a:rPr sz="1000" b="1" dirty="0">
                <a:latin typeface="Calibri"/>
                <a:cs typeface="Calibri"/>
              </a:rPr>
              <a:t>stems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3200280" y="4202752"/>
            <a:ext cx="22034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124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5173353" y="4202752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6209884" y="4202752"/>
            <a:ext cx="44640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250,000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2701190" y="4480548"/>
            <a:ext cx="3689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TOT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3609911" y="4480548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4417702" y="4480548"/>
            <a:ext cx="85026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120,400,000</a:t>
            </a:r>
            <a:r>
              <a:rPr sz="1000" b="1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6042964" y="4480548"/>
            <a:ext cx="7854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76,250,000</a:t>
            </a:r>
            <a:r>
              <a:rPr sz="1000" b="1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7345651" y="4480548"/>
            <a:ext cx="6743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136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853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000" b="1" spc="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1815757" y="4669520"/>
            <a:ext cx="125476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ORIGINAL</a:t>
            </a:r>
            <a:r>
              <a:rPr sz="1000" b="1" spc="-40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ALLOCATION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3609911" y="4669520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4417702" y="4669520"/>
            <a:ext cx="6743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173</a:t>
            </a:r>
            <a:r>
              <a:rPr sz="1000" b="1" spc="-5" dirty="0">
                <a:latin typeface="Calibri"/>
                <a:cs typeface="Calibri"/>
              </a:rPr>
              <a:t>,</a:t>
            </a:r>
            <a:r>
              <a:rPr sz="1000" b="1" dirty="0">
                <a:latin typeface="Calibri"/>
                <a:cs typeface="Calibri"/>
              </a:rPr>
              <a:t>585</a:t>
            </a:r>
            <a:r>
              <a:rPr sz="1000" b="1" spc="-5" dirty="0">
                <a:latin typeface="Calibri"/>
                <a:cs typeface="Calibri"/>
              </a:rPr>
              <a:t>,</a:t>
            </a:r>
            <a:r>
              <a:rPr sz="1000" b="1" dirty="0">
                <a:latin typeface="Calibri"/>
                <a:cs typeface="Calibri"/>
              </a:rPr>
              <a:t>880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7345651" y="4669520"/>
            <a:ext cx="6743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223</a:t>
            </a:r>
            <a:r>
              <a:rPr sz="1000" b="1" spc="-5" dirty="0">
                <a:latin typeface="Calibri"/>
                <a:cs typeface="Calibri"/>
              </a:rPr>
              <a:t>,</a:t>
            </a:r>
            <a:r>
              <a:rPr sz="1000" b="1" dirty="0">
                <a:latin typeface="Calibri"/>
                <a:cs typeface="Calibri"/>
              </a:rPr>
              <a:t>605</a:t>
            </a:r>
            <a:r>
              <a:rPr sz="1000" b="1" spc="-5" dirty="0">
                <a:latin typeface="Calibri"/>
                <a:cs typeface="Calibri"/>
              </a:rPr>
              <a:t>,</a:t>
            </a:r>
            <a:r>
              <a:rPr sz="1000" b="1" dirty="0">
                <a:latin typeface="Calibri"/>
                <a:cs typeface="Calibri"/>
              </a:rPr>
              <a:t>1</a:t>
            </a:r>
            <a:r>
              <a:rPr sz="1000" b="1" spc="5" dirty="0">
                <a:latin typeface="Calibri"/>
                <a:cs typeface="Calibri"/>
              </a:rPr>
              <a:t>8</a:t>
            </a:r>
            <a:r>
              <a:rPr sz="1000" b="1" dirty="0"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1354715" y="4858492"/>
            <a:ext cx="171640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TO </a:t>
            </a:r>
            <a:r>
              <a:rPr sz="1000" b="1" spc="-5" dirty="0">
                <a:latin typeface="Calibri"/>
                <a:cs typeface="Calibri"/>
              </a:rPr>
              <a:t>SAFETY NET RESERVE</a:t>
            </a:r>
            <a:r>
              <a:rPr sz="1000" b="1" spc="-2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FUNDS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613601" y="4858492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4478529" y="4858492"/>
            <a:ext cx="6096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53,185,880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7406619" y="4858492"/>
            <a:ext cx="6096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86,751,528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-4686" y="5060939"/>
            <a:ext cx="15379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SAFETY NET RESERVE</a:t>
            </a:r>
            <a:r>
              <a:rPr sz="10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FUNDS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3153798" y="5060939"/>
            <a:ext cx="31305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AGE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3817809" y="5060939"/>
            <a:ext cx="106616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GOVERNOR'S</a:t>
            </a:r>
            <a:r>
              <a:rPr sz="10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5173353" y="4633252"/>
            <a:ext cx="1659255" cy="60579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385"/>
              </a:spcBef>
              <a:tabLst>
                <a:tab pos="882015" algn="l"/>
              </a:tabLst>
            </a:pPr>
            <a:r>
              <a:rPr sz="1000" b="1" dirty="0">
                <a:latin typeface="Calibri"/>
                <a:cs typeface="Calibri"/>
              </a:rPr>
              <a:t>$	</a:t>
            </a:r>
            <a:r>
              <a:rPr sz="1000" b="1" spc="-5" dirty="0">
                <a:latin typeface="Calibri"/>
                <a:cs typeface="Calibri"/>
              </a:rPr>
              <a:t>77,024,785  </a:t>
            </a:r>
            <a:r>
              <a:rPr sz="1000" b="1" spc="16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1049020" algn="l"/>
              </a:tabLst>
            </a:pPr>
            <a:r>
              <a:rPr sz="1000" b="1" dirty="0">
                <a:latin typeface="Calibri"/>
                <a:cs typeface="Calibri"/>
              </a:rPr>
              <a:t>$	774,785  </a:t>
            </a:r>
            <a:r>
              <a:rPr sz="1000" b="1" spc="9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  <a:p>
            <a:pPr marL="40640">
              <a:lnSpc>
                <a:spcPct val="100000"/>
              </a:lnSpc>
              <a:spcBef>
                <a:spcPts val="395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FDOE'S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10% OF 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K-12</a:t>
            </a:r>
            <a:r>
              <a:rPr sz="1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6890611" y="5060939"/>
            <a:ext cx="97663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CHILD CARE</a:t>
            </a:r>
            <a:r>
              <a:rPr sz="1000" b="1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-4686" y="5249881"/>
            <a:ext cx="242062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Ensure Scholarships </a:t>
            </a:r>
            <a:r>
              <a:rPr sz="1000" b="1" dirty="0">
                <a:latin typeface="Calibri"/>
                <a:cs typeface="Calibri"/>
              </a:rPr>
              <a:t>for </a:t>
            </a:r>
            <a:r>
              <a:rPr sz="1000" b="1" spc="-5" dirty="0">
                <a:latin typeface="Calibri"/>
                <a:cs typeface="Calibri"/>
              </a:rPr>
              <a:t>Low-Income</a:t>
            </a:r>
            <a:r>
              <a:rPr sz="1000" b="1" spc="-5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Students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3200280" y="5249881"/>
            <a:ext cx="50419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6720" algn="l"/>
              </a:tabLst>
            </a:pPr>
            <a:r>
              <a:rPr sz="1000" dirty="0">
                <a:latin typeface="Calibri"/>
                <a:cs typeface="Calibri"/>
              </a:rPr>
              <a:t>128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4479344" y="5249881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30,000,000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-4686" y="5438823"/>
            <a:ext cx="21348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Private </a:t>
            </a:r>
            <a:r>
              <a:rPr sz="1000" b="1" dirty="0">
                <a:latin typeface="Calibri"/>
                <a:cs typeface="Calibri"/>
              </a:rPr>
              <a:t>School </a:t>
            </a:r>
            <a:r>
              <a:rPr sz="1000" b="1" spc="-5" dirty="0">
                <a:latin typeface="Calibri"/>
                <a:cs typeface="Calibri"/>
              </a:rPr>
              <a:t>Stabilization Grant</a:t>
            </a:r>
            <a:r>
              <a:rPr sz="1000" b="1" spc="-2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Funds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3200280" y="5438823"/>
            <a:ext cx="50419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6720" algn="l"/>
              </a:tabLst>
            </a:pPr>
            <a:r>
              <a:rPr sz="1000" dirty="0">
                <a:latin typeface="Calibri"/>
                <a:cs typeface="Calibri"/>
              </a:rPr>
              <a:t>129	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4479344" y="5438823"/>
            <a:ext cx="60769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Calibri"/>
                <a:cs typeface="Calibri"/>
              </a:rPr>
              <a:t>15,000,000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2701190" y="5627795"/>
            <a:ext cx="3689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TOT</a:t>
            </a: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3613601" y="5627795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4478529" y="5627795"/>
            <a:ext cx="7759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Calibri"/>
                <a:cs typeface="Calibri"/>
              </a:rPr>
              <a:t>45,000,000</a:t>
            </a:r>
            <a:r>
              <a:rPr sz="1000" b="1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6600507" y="5627795"/>
            <a:ext cx="2184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1000" b="1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7965416" y="5627795"/>
            <a:ext cx="64769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1494929" y="5816708"/>
            <a:ext cx="15754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TOTAL </a:t>
            </a:r>
            <a:r>
              <a:rPr sz="1000" b="1" spc="-5" dirty="0">
                <a:latin typeface="Calibri"/>
                <a:cs typeface="Calibri"/>
              </a:rPr>
              <a:t>SAFETY NET</a:t>
            </a:r>
            <a:r>
              <a:rPr sz="1000" b="1" spc="-3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RESERVES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3613617" y="5816708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4478545" y="5816708"/>
            <a:ext cx="78486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53,185,880</a:t>
            </a:r>
            <a:r>
              <a:rPr sz="1000" b="1" spc="16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6209900" y="5816708"/>
            <a:ext cx="6223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774,785</a:t>
            </a:r>
            <a:r>
              <a:rPr sz="1000" b="1" spc="11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7406634" y="5816708"/>
            <a:ext cx="6096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86,751,528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2060355" y="6005680"/>
            <a:ext cx="1010919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RESERVE</a:t>
            </a:r>
            <a:r>
              <a:rPr sz="1000" b="1" spc="-35" dirty="0">
                <a:latin typeface="Calibri"/>
                <a:cs typeface="Calibri"/>
              </a:rPr>
              <a:t> </a:t>
            </a:r>
            <a:r>
              <a:rPr sz="1000" b="1" spc="-5" dirty="0">
                <a:latin typeface="Calibri"/>
                <a:cs typeface="Calibri"/>
              </a:rPr>
              <a:t>BALANCE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3603055" y="6005680"/>
            <a:ext cx="9017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4553434" y="6005680"/>
            <a:ext cx="71056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8,185,880</a:t>
            </a:r>
            <a:r>
              <a:rPr sz="1000" b="1" spc="7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6209976" y="6005680"/>
            <a:ext cx="6223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Calibri"/>
                <a:cs typeface="Calibri"/>
              </a:rPr>
              <a:t>774,785</a:t>
            </a:r>
            <a:r>
              <a:rPr sz="1000" b="1" spc="11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$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7406761" y="6005680"/>
            <a:ext cx="60960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latin typeface="Calibri"/>
                <a:cs typeface="Calibri"/>
              </a:rPr>
              <a:t>86,751,528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587</Words>
  <Application>Microsoft Office PowerPoint</Application>
  <PresentationFormat>Widescreen</PresentationFormat>
  <Paragraphs>203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Thank you, Governor DeSantis!</vt:lpstr>
      <vt:lpstr>Updated Program Guidance 240.21 –  COVID-19 Crisis: Emergency Funding Assistance for Early learning Child Care Providers </vt:lpstr>
      <vt:lpstr>Updated Program Guidance 240.21 –  COVID-19 Crisis: Emergency Funding Assistance for Early learning Child Care Providers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you, Governor DeSantis!</dc:title>
  <dc:creator>Mary Harper, PhD</dc:creator>
  <cp:lastModifiedBy>Mary Harper, PhD</cp:lastModifiedBy>
  <cp:revision>1</cp:revision>
  <dcterms:created xsi:type="dcterms:W3CDTF">2020-06-14T19:30:15Z</dcterms:created>
  <dcterms:modified xsi:type="dcterms:W3CDTF">2020-06-14T19:44:03Z</dcterms:modified>
</cp:coreProperties>
</file>