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39" r:id="rId4"/>
    <p:sldId id="340" r:id="rId5"/>
    <p:sldId id="313" r:id="rId6"/>
    <p:sldId id="342" r:id="rId7"/>
    <p:sldId id="3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4834-C438-445A-42D8-FB7E12299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625F0-B464-F423-008F-A10B64FF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8D137-CC71-B074-5685-FA8F65D4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75798-E2C1-1FA4-C136-86045DAC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65872-1ECE-6385-7009-AADF9997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33BB-7078-19CD-6BB1-CDB21302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6709F-A7D1-53F4-789C-2D4CD184D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7D88-80BA-5B0F-B8BE-399BE517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240C0-C4DC-6F8E-7CA5-A2040DB2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C3211-3DC4-3A82-9E99-1513CF1C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BA174-698B-D3F2-B5BB-C1A2B7641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9614D-A194-8C2B-328B-402CDED1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D20D3-77C9-8701-0FA4-22174579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CEA1D-28F3-15AD-7E58-6562C61E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1987-BF1A-8DBA-5E53-79D184D5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CD6AD7-AAFB-4B93-BC04-690AC92DA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542909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E5E965-0260-4BCE-B46B-505EB36B8C05}" type="datetime1">
              <a:rPr lang="en-US" smtClean="0"/>
              <a:t>11/8/2022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F26291C-E9A2-4681-819F-DBCD67433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542909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8448AB-A4C2-46FF-92E5-F75021C7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542909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CA886A4-673E-48E5-A147-0B6995D67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8EB869-4FC7-4C73-9B54-37297A2530E0}"/>
              </a:ext>
            </a:extLst>
          </p:cNvPr>
          <p:cNvCxnSpPr/>
          <p:nvPr userDrawn="1"/>
        </p:nvCxnSpPr>
        <p:spPr>
          <a:xfrm>
            <a:off x="-13852" y="6769209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97FBF4-C1A5-485C-A704-2CA477674AEF}"/>
              </a:ext>
            </a:extLst>
          </p:cNvPr>
          <p:cNvCxnSpPr/>
          <p:nvPr userDrawn="1"/>
        </p:nvCxnSpPr>
        <p:spPr>
          <a:xfrm>
            <a:off x="-4619" y="6824616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8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82209EE-B9AE-4AD2-B334-B04D099A2BCC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604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CA886A4-673E-48E5-A147-0B6995D6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4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AC86C4-4087-4EB3-948F-025AFAE8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542909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E5E965-0260-4BCE-B46B-505EB36B8C05}" type="datetime1">
              <a:rPr lang="en-US" smtClean="0"/>
              <a:t>11/8/2022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22DBB8-9A70-4DE0-8BF8-FA98FD356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542909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8FCAE2-ECD5-4AC9-8FE2-311A1EB3D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542909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CA886A4-673E-48E5-A147-0B6995D67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1DC5D3-DCA9-49F6-BBD5-465147F0F2FF}"/>
              </a:ext>
            </a:extLst>
          </p:cNvPr>
          <p:cNvCxnSpPr/>
          <p:nvPr userDrawn="1"/>
        </p:nvCxnSpPr>
        <p:spPr>
          <a:xfrm>
            <a:off x="-13852" y="6769209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1ADB6D-5AE4-4F49-8E55-7E79C27B915A}"/>
              </a:ext>
            </a:extLst>
          </p:cNvPr>
          <p:cNvCxnSpPr/>
          <p:nvPr userDrawn="1"/>
        </p:nvCxnSpPr>
        <p:spPr>
          <a:xfrm>
            <a:off x="-4619" y="6824616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6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182" y="1845734"/>
            <a:ext cx="5480857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5676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0C1D25A-008D-49F8-ADBC-EF3888B90908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E0033C-07C0-4857-BCA5-58A4A6DA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" y="286603"/>
            <a:ext cx="11822546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43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B4CB376-2541-4C8F-A5B7-3B6E08DAB6D2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35AB7BD-DFDA-40F3-813A-577CBDD9DDB7}" type="datetime1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6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4FFED7B-D1DB-4DF3-947D-EB7896A5A020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F925151-2F57-4E39-916F-82384F85779B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5A77-DE8F-D2F0-D3FB-C2407C32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3CCF-B80D-5D7C-2813-B31A33D2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692C-C281-E55E-39D3-7C9CD6A3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2201-D160-E522-C48F-2A67C322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096A-5DDC-1A71-3627-13295761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055EC2F-E035-4AB6-907E-F2D905714588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A38C6D8-9D0B-4514-A25A-620756B66B25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94566BB-6B3A-4FBC-853E-6CBA8F41B9C8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CA886A4-673E-48E5-A147-0B6995D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2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7CDA-FB50-7765-263D-ACD610BE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3F533-08F4-8BF8-C265-846B67A1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874B-5DD9-F5D7-10B5-4B575433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1722-F339-3798-7C48-528BB731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9B37D-9C47-6CB2-971C-0682CC2C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ADE2-CF65-7300-B022-B58B135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3C0E-D97E-0D22-BE88-FB0366536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675C5-2A77-05B6-2547-9CA975AAE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18E63-EDE4-13F7-1F7F-17C1BBEE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84E87-E495-BA34-28C5-40FD4BD5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91A5-721C-AE62-7C41-1CA7232C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D384-07BD-61AA-23E8-1F8CA753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9DCD7-EE5A-7A94-EBE3-4A472099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A1AC6-5862-E72A-70D1-BFA5D9FE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5FC4E-0EA2-CF4D-5EED-EE2CBEB7B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5791F-97F4-91E0-54D0-2F8BD3A75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6FD7-6D94-FB21-53B4-C2EA6DA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9D3C1-8EF9-23B8-A261-6DF28E26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86781-EF5D-D5A6-C0E8-AD32430F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2834-B3A6-A2C8-F0D9-B45ED7E6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16128-8A71-AA7F-0B33-CA4CB5DF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372A5-4AF8-7C9B-7477-70EB721C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DD27-8257-5284-7411-6445120B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21C03-8495-4778-E621-9F70A3AC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D8C07-947B-2A90-082C-AEC8E2C0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5FF8-6093-496A-0633-386A1830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EEF6-7118-A8A2-0A1A-737AA5A6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DDBA-586D-3AA4-965F-70853121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734A9-FDAF-8627-F422-965927EA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4E0BA-4E2A-7918-61CB-076576E4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F9CC4-94C4-AA52-E971-B3A6CB7F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D76C-0DA4-F01A-570E-92D3A1C3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5277-63ED-856F-4777-7FD23D32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88501-1466-C291-EB16-04A0B92AC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DD28C-5A9C-2800-6B49-FBD834D36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0C509-E93A-6E63-6CEB-70E26EA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3F7F5-0AC8-96A0-6130-7A6C1315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91B00-905D-569E-B246-F71B3022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D0BE5-11CD-00B7-DE5E-7EB30EE9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74C0-F60E-30ED-CC10-1DCC1D13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8587-AB01-7605-2A9F-559987720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B09-12FD-471C-8E7F-1F241D4A67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79B6-BD79-8F38-AB56-3AB510930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38C5-22BE-AD11-5C7B-7DD6C4961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8AA4-A514-455E-A197-3D1E1240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018" y="-18195"/>
            <a:ext cx="11822546" cy="885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57018" y="906087"/>
            <a:ext cx="1182254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07919B-BA08-4B31-A898-33040698D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542909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E5E965-0260-4BCE-B46B-505EB36B8C05}" type="datetime1">
              <a:rPr lang="en-US" smtClean="0"/>
              <a:t>11/8/2022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D61BCB2-12CD-444E-B467-C8CA55EE6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542909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900A71-A13A-44B0-80ED-8A5909CA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542909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CA886A4-673E-48E5-A147-0B6995D67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5E942B-5E10-4187-B449-4D259ABDBD94}"/>
              </a:ext>
            </a:extLst>
          </p:cNvPr>
          <p:cNvCxnSpPr/>
          <p:nvPr userDrawn="1"/>
        </p:nvCxnSpPr>
        <p:spPr>
          <a:xfrm>
            <a:off x="-13852" y="6769209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80C895-B9F7-4FCC-A3E8-C6997EF5B666}"/>
              </a:ext>
            </a:extLst>
          </p:cNvPr>
          <p:cNvCxnSpPr/>
          <p:nvPr userDrawn="1"/>
        </p:nvCxnSpPr>
        <p:spPr>
          <a:xfrm>
            <a:off x="-4619" y="6824616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9BC77-C0C2-DAC9-A76C-A107BB884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dirty="0"/>
              <a:t>Final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54E7E-7A82-951F-22CD-A31553B96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dirty="0"/>
              <a:t>FY 22-23</a:t>
            </a: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7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E6A7A-A846-4CD6-906C-44956116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4A641-9675-41CD-9E7E-D916D490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86A4-673E-48E5-A147-0B6995D674C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B384DD-D32B-4720-AB82-E8506E996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78819"/>
              </p:ext>
            </p:extLst>
          </p:nvPr>
        </p:nvGraphicFramePr>
        <p:xfrm>
          <a:off x="852599" y="3374771"/>
          <a:ext cx="10751769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573481">
                  <a:extLst>
                    <a:ext uri="{9D8B030D-6E8A-4147-A177-3AD203B41FA5}">
                      <a16:colId xmlns:a16="http://schemas.microsoft.com/office/drawing/2014/main" val="3562725722"/>
                    </a:ext>
                  </a:extLst>
                </a:gridCol>
                <a:gridCol w="2544171">
                  <a:extLst>
                    <a:ext uri="{9D8B030D-6E8A-4147-A177-3AD203B41FA5}">
                      <a16:colId xmlns:a16="http://schemas.microsoft.com/office/drawing/2014/main" val="1282330012"/>
                    </a:ext>
                  </a:extLst>
                </a:gridCol>
                <a:gridCol w="2544973">
                  <a:extLst>
                    <a:ext uri="{9D8B030D-6E8A-4147-A177-3AD203B41FA5}">
                      <a16:colId xmlns:a16="http://schemas.microsoft.com/office/drawing/2014/main" val="2724247380"/>
                    </a:ext>
                  </a:extLst>
                </a:gridCol>
                <a:gridCol w="2544171">
                  <a:extLst>
                    <a:ext uri="{9D8B030D-6E8A-4147-A177-3AD203B41FA5}">
                      <a16:colId xmlns:a16="http://schemas.microsoft.com/office/drawing/2014/main" val="4242016804"/>
                    </a:ext>
                  </a:extLst>
                </a:gridCol>
                <a:gridCol w="2544973">
                  <a:extLst>
                    <a:ext uri="{9D8B030D-6E8A-4147-A177-3AD203B41FA5}">
                      <a16:colId xmlns:a16="http://schemas.microsoft.com/office/drawing/2014/main" val="31788562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Ensure Effectiveness of Current Programs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Expand Services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Change Perception of Early Childhood Education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Advocate for ECE Policies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7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1.F.1 Evaluate &amp; improve how parents connect (Services Internally offered &amp; Community Resources)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1.F.2 Develop a Parent Resource Guide (Digital &amp; Print)</a:t>
                      </a:r>
                      <a:endParaRPr lang="en-US" sz="1400" u="none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2.F.1 Make programs available to all Orange County families (Baby Institute, Family Literacy)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2.F.2 Develop / evaluate comprehensive communication plan (to Families about Services &amp; Resources)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2.F.3 Identify outside funding sources to serve above 200% of FPL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3.F.1 Promote Families as their child’s first teacher and value of the first 2000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4.F.1 Amplify parent voices (Issues such as cost, services needed, accessibility, etc.)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44975"/>
                  </a:ext>
                </a:extLst>
              </a:tr>
            </a:tbl>
          </a:graphicData>
        </a:graphic>
      </p:graphicFrame>
      <p:pic>
        <p:nvPicPr>
          <p:cNvPr id="9" name="Picture 8" descr="A family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A3F2E6F-B0F4-4E3B-8408-575A21A0B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5" b="32714"/>
          <a:stretch/>
        </p:blipFill>
        <p:spPr>
          <a:xfrm>
            <a:off x="7525788" y="133367"/>
            <a:ext cx="3843446" cy="1336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9ABFA0-43C4-4BBA-A6E4-1BABBA289B7B}"/>
              </a:ext>
            </a:extLst>
          </p:cNvPr>
          <p:cNvSpPr/>
          <p:nvPr/>
        </p:nvSpPr>
        <p:spPr>
          <a:xfrm>
            <a:off x="617466" y="1121491"/>
            <a:ext cx="3631475" cy="219948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our families?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natives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mobile population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 &amp; Use Childcare to Work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Risk Families (Many financially at risk and juggling basic needs)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Culturally Diverse Families (Multi-lingual, multi-cultural)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Multi-structured Families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Economically Diverse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Educationally Diverse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7F5B7-645A-48AE-B8B9-DD4E401B2F8B}"/>
              </a:ext>
            </a:extLst>
          </p:cNvPr>
          <p:cNvSpPr/>
          <p:nvPr/>
        </p:nvSpPr>
        <p:spPr>
          <a:xfrm>
            <a:off x="3995220" y="1320800"/>
            <a:ext cx="2858427" cy="19296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Families' challenges: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Barriers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Awareness of Choices and Resources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4BF5E-D76D-4EE0-BE50-938FD8002837}"/>
              </a:ext>
            </a:extLst>
          </p:cNvPr>
          <p:cNvSpPr txBox="1"/>
          <p:nvPr/>
        </p:nvSpPr>
        <p:spPr>
          <a:xfrm>
            <a:off x="0" y="4284618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BD2E6-636D-4D1D-8CA2-F78B3F34BC93}"/>
              </a:ext>
            </a:extLst>
          </p:cNvPr>
          <p:cNvSpPr txBox="1"/>
          <p:nvPr/>
        </p:nvSpPr>
        <p:spPr>
          <a:xfrm>
            <a:off x="0" y="6040673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Measure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4D6EF-9349-518E-0586-D4CA3124077C}"/>
              </a:ext>
            </a:extLst>
          </p:cNvPr>
          <p:cNvSpPr/>
          <p:nvPr/>
        </p:nvSpPr>
        <p:spPr>
          <a:xfrm>
            <a:off x="6915458" y="1412178"/>
            <a:ext cx="5064106" cy="19296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Families’ circumstances: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 afford care or may be difficult to find care that meets their need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lot of choice and requirements in a complex 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 needs and situation may change; The circumstance is often fluid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 child(ren) may have needs that may not be easily served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can be hard to feel heard and seen in a large 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2E13D-A614-90BF-BE66-C5AB8E89B941}"/>
              </a:ext>
            </a:extLst>
          </p:cNvPr>
          <p:cNvSpPr txBox="1"/>
          <p:nvPr/>
        </p:nvSpPr>
        <p:spPr>
          <a:xfrm>
            <a:off x="746843" y="5932412"/>
            <a:ext cx="3022517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Children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served by 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459F3-1F8B-5645-E67D-3043910C9376}"/>
              </a:ext>
            </a:extLst>
          </p:cNvPr>
          <p:cNvSpPr txBox="1"/>
          <p:nvPr/>
        </p:nvSpPr>
        <p:spPr>
          <a:xfrm>
            <a:off x="4516203" y="6061364"/>
            <a:ext cx="22098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Satisfaction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144598-969F-390D-3376-AEE535A300CE}"/>
              </a:ext>
            </a:extLst>
          </p:cNvPr>
          <p:cNvSpPr txBox="1"/>
          <p:nvPr/>
        </p:nvSpPr>
        <p:spPr>
          <a:xfrm>
            <a:off x="746843" y="6415463"/>
            <a:ext cx="418071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Requests for Services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FDFFB-6148-5D1B-7934-23C02DEC2C11}"/>
              </a:ext>
            </a:extLst>
          </p:cNvPr>
          <p:cNvSpPr txBox="1"/>
          <p:nvPr/>
        </p:nvSpPr>
        <p:spPr>
          <a:xfrm>
            <a:off x="8275400" y="5515029"/>
            <a:ext cx="379307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from Application to Enrollment (full process)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15811-1FAD-DE4E-9384-FC5AED958DFC}"/>
              </a:ext>
            </a:extLst>
          </p:cNvPr>
          <p:cNvSpPr txBox="1"/>
          <p:nvPr/>
        </p:nvSpPr>
        <p:spPr>
          <a:xfrm>
            <a:off x="8450905" y="5876910"/>
            <a:ext cx="3617565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from Application to Funding Notification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37EA1-C6D4-2781-B2C9-05DA643B291C}"/>
              </a:ext>
            </a:extLst>
          </p:cNvPr>
          <p:cNvSpPr txBox="1"/>
          <p:nvPr/>
        </p:nvSpPr>
        <p:spPr>
          <a:xfrm>
            <a:off x="8650715" y="6238791"/>
            <a:ext cx="3541285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from Funding Notification to Enrollment</a:t>
            </a:r>
          </a:p>
        </p:txBody>
      </p:sp>
    </p:spTree>
    <p:extLst>
      <p:ext uri="{BB962C8B-B14F-4D97-AF65-F5344CB8AC3E}">
        <p14:creationId xmlns:p14="http://schemas.microsoft.com/office/powerpoint/2010/main" val="32225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0BAA-F9AD-4869-A7D1-EA162C6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</a:t>
            </a:r>
            <a:r>
              <a:rPr lang="en-US" sz="1200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6A6EE-2CEB-4F46-8D2B-3F232467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86A4-673E-48E5-A147-0B6995D674C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694BFC-0D9E-4601-BBD3-F38961293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00545"/>
              </p:ext>
            </p:extLst>
          </p:nvPr>
        </p:nvGraphicFramePr>
        <p:xfrm>
          <a:off x="783065" y="3304790"/>
          <a:ext cx="1103788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588742">
                  <a:extLst>
                    <a:ext uri="{9D8B030D-6E8A-4147-A177-3AD203B41FA5}">
                      <a16:colId xmlns:a16="http://schemas.microsoft.com/office/drawing/2014/main" val="1718491858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3607229714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2018021843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666218744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3094500196"/>
                    </a:ext>
                  </a:extLst>
                </a:gridCol>
              </a:tblGrid>
              <a:tr h="258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Ensure Effectiveness of Current Programs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Expand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Change Perception of Early Childhood Education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Advocate for ECE Policies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45246"/>
                  </a:ext>
                </a:extLst>
              </a:tr>
              <a:tr h="1377977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1.P.1 Support sustainable employment of teachers (workforce training program, career ladder trainings, tools, benefits)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1.P.2 Develop business model supports to promote quality enhancements (BIELE, ELSSA, Accreditation Facilitation)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1.P.3 Set reimbursement rates that ensure appropriate ratios by age group 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2.P.1 Strengthen providers’ business capacity and ability to stay in business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2.P.2 Seek alternative funding options for providers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2.P.3 Recruitment of non-contracted providers (CCR&amp;R, ELCOC Fair, Quality Recognition)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3.P.1 Reinforce value of all provider types &amp; support community-wide recruitment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(FCCH, Faith-based, Non-profit, For Profit, Non-traditional hour care)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3.P.2 Value early care &amp; education Businesses as the catalyst that helps families work and children prepare for success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4.P.1 Advocate to increase market rates (Reimbursing at the true cost of care)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4.P.2 Advocate for more flexible quality funding (less restriction in allowable cost pools)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4.P.4 Amplify provider voices (town halls, connection between legislators/commissioners and providers)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07491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D59519-DA54-4926-9CB6-8BC2E8F8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48" y="-18195"/>
            <a:ext cx="3368332" cy="914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641DA-E918-4A3C-9A3A-B529B025FDD8}"/>
              </a:ext>
            </a:extLst>
          </p:cNvPr>
          <p:cNvSpPr txBox="1"/>
          <p:nvPr/>
        </p:nvSpPr>
        <p:spPr>
          <a:xfrm>
            <a:off x="0" y="4284618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EC80-EF35-4B50-8E21-9688B3964919}"/>
              </a:ext>
            </a:extLst>
          </p:cNvPr>
          <p:cNvSpPr txBox="1"/>
          <p:nvPr/>
        </p:nvSpPr>
        <p:spPr>
          <a:xfrm>
            <a:off x="0" y="6292602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Measure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D17B8-C999-4F58-A3B0-E255116A80D4}"/>
              </a:ext>
            </a:extLst>
          </p:cNvPr>
          <p:cNvSpPr/>
          <p:nvPr/>
        </p:nvSpPr>
        <p:spPr>
          <a:xfrm>
            <a:off x="157019" y="943075"/>
            <a:ext cx="4032812" cy="233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our Providers?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450 contracted businesses: home-based, faith-based, private businesses, school-based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Non-contracted: Charter Schools, EHS, Head Start, Informal Providers (babysitters)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and/or exceed quality requirements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owned by women of color and/or have limited business knowledge and acumen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Essential support system for working parents and their employers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35FEF7-6CC6-4CDD-A321-7A29BCAEE36E}"/>
              </a:ext>
            </a:extLst>
          </p:cNvPr>
          <p:cNvSpPr/>
          <p:nvPr/>
        </p:nvSpPr>
        <p:spPr>
          <a:xfrm>
            <a:off x="4125854" y="972239"/>
            <a:ext cx="7374014" cy="2156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challenges: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difficult to find and retain skilled teachers and assistants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reimbursement rates don’t cover full costs of operation, especially as wages increase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inconsistent and changing enrollments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undervalued in our society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competition and difficulties with operations in large vs small providers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Varying degrees of  business acumen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Incremental Increase in  statewide minimum wage requirements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4C60F-4DE2-4AC7-98F7-E00250F6F196}"/>
              </a:ext>
            </a:extLst>
          </p:cNvPr>
          <p:cNvSpPr txBox="1"/>
          <p:nvPr/>
        </p:nvSpPr>
        <p:spPr>
          <a:xfrm>
            <a:off x="4222500" y="5677049"/>
            <a:ext cx="231717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Satisfaction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Services Provided: Measurable Surveys, Focus Groups, TA/Coaching &amp; PD Evaluations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D1034-629D-402A-93DF-B0163C3FA9F6}"/>
              </a:ext>
            </a:extLst>
          </p:cNvPr>
          <p:cNvSpPr txBox="1"/>
          <p:nvPr/>
        </p:nvSpPr>
        <p:spPr>
          <a:xfrm>
            <a:off x="1928982" y="6301690"/>
            <a:ext cx="21439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Number, type &amp; Provider locations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61DD8-048F-4077-BB20-45D0AA4AB97C}"/>
              </a:ext>
            </a:extLst>
          </p:cNvPr>
          <p:cNvSpPr txBox="1"/>
          <p:nvPr/>
        </p:nvSpPr>
        <p:spPr>
          <a:xfrm>
            <a:off x="6689200" y="6022637"/>
            <a:ext cx="262128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Scores, Readiness Rates, DCF Inspections, Parent Surveys, Accreditation</a:t>
            </a:r>
          </a:p>
        </p:txBody>
      </p:sp>
    </p:spTree>
    <p:extLst>
      <p:ext uri="{BB962C8B-B14F-4D97-AF65-F5344CB8AC3E}">
        <p14:creationId xmlns:p14="http://schemas.microsoft.com/office/powerpoint/2010/main" val="409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9F2-2C02-4641-B45A-5C7D8B3E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</a:t>
            </a:r>
            <a:r>
              <a:rPr lang="en-US" sz="1200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EEAF1-12B7-4C3B-9973-25D72D71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86A4-673E-48E5-A147-0B6995D674C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D84A7F-33BD-48B3-887F-DDB8099F9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16337"/>
              </p:ext>
            </p:extLst>
          </p:nvPr>
        </p:nvGraphicFramePr>
        <p:xfrm>
          <a:off x="839755" y="3781006"/>
          <a:ext cx="11037880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588742">
                  <a:extLst>
                    <a:ext uri="{9D8B030D-6E8A-4147-A177-3AD203B41FA5}">
                      <a16:colId xmlns:a16="http://schemas.microsoft.com/office/drawing/2014/main" val="3529100016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3482901837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3029429561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641666238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946576320"/>
                    </a:ext>
                  </a:extLst>
                </a:gridCol>
              </a:tblGrid>
              <a:tr h="378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Ensure Effectiveness of Current Programs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Expand Services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Change Perception of Early Childhood Education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Advocate for ECE Policies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438703"/>
                  </a:ext>
                </a:extLst>
              </a:tr>
              <a:tr h="1629639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1.T.1 Partner with providers and the Children’s Forum to establish pay &amp; credential pathway (development, credentialing, incentives)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1.T.2 Support sustainable employment of teachers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(workforce training program, career ladder trainings, tools, benefits)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2.T.1 Recognize &amp; reward teachers (Teacher Appreciation and Recognition)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2.T.2 Create and provide a menu of supports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(DAP curriculum &amp; assessment, coaching, communities of practice, and materials)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3.T.1 Reinforce value of teachers for all age groups &amp; support community-wide recruitment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4.T.1 Amplify teacher voices (town halls, connection between legislators/commissioners and providers)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92482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9E9F25E-1C0B-4394-9979-90E7FC4EB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r="15705" b="29924"/>
          <a:stretch/>
        </p:blipFill>
        <p:spPr>
          <a:xfrm>
            <a:off x="7755585" y="292194"/>
            <a:ext cx="3739488" cy="1438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05760-1415-4BC8-8456-C91A2E81DE03}"/>
              </a:ext>
            </a:extLst>
          </p:cNvPr>
          <p:cNvSpPr txBox="1"/>
          <p:nvPr/>
        </p:nvSpPr>
        <p:spPr>
          <a:xfrm>
            <a:off x="0" y="4284618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0A4EA-12C3-4E4E-853C-6227F167C58D}"/>
              </a:ext>
            </a:extLst>
          </p:cNvPr>
          <p:cNvSpPr txBox="1"/>
          <p:nvPr/>
        </p:nvSpPr>
        <p:spPr>
          <a:xfrm>
            <a:off x="0" y="6292602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Measure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BB5EB-0BBD-43CB-BD8E-7220C1A2CE10}"/>
              </a:ext>
            </a:extLst>
          </p:cNvPr>
          <p:cNvSpPr/>
          <p:nvPr/>
        </p:nvSpPr>
        <p:spPr>
          <a:xfrm>
            <a:off x="617466" y="1401409"/>
            <a:ext cx="3631475" cy="2199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our Teachers?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~3500 educational professionals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Mostly women, many women of color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socioeconomic and demographic composition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linguistic and cultural backgrounds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“love and care” as critical parts of their work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Frontline Advocates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Parents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Community Therapeutic Providers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4DD84-FCA3-4E78-8B5C-5CE8CB2D75F7}"/>
              </a:ext>
            </a:extLst>
          </p:cNvPr>
          <p:cNvSpPr/>
          <p:nvPr/>
        </p:nvSpPr>
        <p:spPr>
          <a:xfrm>
            <a:off x="4125854" y="1815636"/>
            <a:ext cx="7374014" cy="17147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Teachers’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Underpaid and Overworked; Pay options are better in other fields; Rarely offered benefits (I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nsurance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Retirement)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shortage has increased pressure on remaining staff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undervalued in our society;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Seen as babysitters and not as professionals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a clear Career Path, Mentorship, and Professional Support Network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lack classroom support related to materials, staffing, and guidance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16C17-0ADE-4B8E-994A-0C31430A81ED}"/>
              </a:ext>
            </a:extLst>
          </p:cNvPr>
          <p:cNvSpPr txBox="1"/>
          <p:nvPr/>
        </p:nvSpPr>
        <p:spPr>
          <a:xfrm>
            <a:off x="6096000" y="5804370"/>
            <a:ext cx="3364721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Participation, Completion, and Satisfaction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2A892-93A3-4956-81D1-446737284540}"/>
              </a:ext>
            </a:extLst>
          </p:cNvPr>
          <p:cNvSpPr txBox="1"/>
          <p:nvPr/>
        </p:nvSpPr>
        <p:spPr>
          <a:xfrm>
            <a:off x="3509441" y="5808789"/>
            <a:ext cx="23171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Satisfaction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732E4-E749-4BDE-AB57-5A1D5E6E5358}"/>
              </a:ext>
            </a:extLst>
          </p:cNvPr>
          <p:cNvSpPr txBox="1"/>
          <p:nvPr/>
        </p:nvSpPr>
        <p:spPr>
          <a:xfrm>
            <a:off x="839755" y="5925600"/>
            <a:ext cx="24003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teachers by service/age level, years of service, credential/degree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3045B-5936-4E51-BBD1-A22D4CDEE1D7}"/>
              </a:ext>
            </a:extLst>
          </p:cNvPr>
          <p:cNvSpPr txBox="1"/>
          <p:nvPr/>
        </p:nvSpPr>
        <p:spPr>
          <a:xfrm>
            <a:off x="3558750" y="6241036"/>
            <a:ext cx="3364722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pay, benefits, and years of service at provider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7F08E-3565-1691-BA36-E977053163DF}"/>
              </a:ext>
            </a:extLst>
          </p:cNvPr>
          <p:cNvSpPr txBox="1"/>
          <p:nvPr/>
        </p:nvSpPr>
        <p:spPr>
          <a:xfrm>
            <a:off x="7436863" y="6104141"/>
            <a:ext cx="391538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Teachers enrolled, participating, and completing degrees from collaboration with  TEACH &amp; Incentive$</a:t>
            </a:r>
          </a:p>
        </p:txBody>
      </p:sp>
    </p:spTree>
    <p:extLst>
      <p:ext uri="{BB962C8B-B14F-4D97-AF65-F5344CB8AC3E}">
        <p14:creationId xmlns:p14="http://schemas.microsoft.com/office/powerpoint/2010/main" val="22621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699F-4DB8-432F-8CD0-9888EC87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</a:t>
            </a:r>
            <a:r>
              <a:rPr lang="en-US" sz="1200" dirty="0"/>
              <a:t> 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C5599-150B-4C77-8367-4A5D6543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86A4-673E-48E5-A147-0B6995D674C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C9F2B7-2656-4519-B8CE-0DB51F1EB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19708"/>
              </p:ext>
            </p:extLst>
          </p:nvPr>
        </p:nvGraphicFramePr>
        <p:xfrm>
          <a:off x="719806" y="2967748"/>
          <a:ext cx="11037880" cy="2697480"/>
        </p:xfrm>
        <a:graphic>
          <a:graphicData uri="http://schemas.openxmlformats.org/drawingml/2006/table">
            <a:tbl>
              <a:tblPr firstRow="1" firstCol="1" bandRow="1"/>
              <a:tblGrid>
                <a:gridCol w="588742">
                  <a:extLst>
                    <a:ext uri="{9D8B030D-6E8A-4147-A177-3AD203B41FA5}">
                      <a16:colId xmlns:a16="http://schemas.microsoft.com/office/drawing/2014/main" val="1038873201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2156264730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2281641584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769538823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1633359914"/>
                    </a:ext>
                  </a:extLst>
                </a:gridCol>
              </a:tblGrid>
              <a:tr h="258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Ensure Effectiveness of Current Programs (Micro)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Expand Services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Meso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Change Perception of Early Childhood Education (Exo)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Advocate for ECE Policies (Macro)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71779"/>
                  </a:ext>
                </a:extLst>
              </a:tr>
              <a:tr h="1053747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1.C.1 Continue to engage community partners (plan)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1.C.2 Continue to engage volunteers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1.C.3 Develop a community-focused communication and fundraising plan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2.C.1 Expand partnerships that support both internal and external customers (</a:t>
                      </a:r>
                      <a:r>
                        <a:rPr lang="en-US" sz="140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i.e</a:t>
                      </a: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JW Marriott Customer Service training)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2.C.2 Create a navigable website that promotes easy access to services and touchpoints for funders, volunteers, &amp; Partners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3.C.1 Articulate the ECE vision through training of partner agencies, funders, volunteers, and vendors on value of the first 2000 days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4.C.1 Engage partners in support of ECE advocacy through legislative support, friend-raising campaigns, and targeted events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6038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D17117-BE6C-4A6C-8953-C9EC8B42CC94}"/>
              </a:ext>
            </a:extLst>
          </p:cNvPr>
          <p:cNvSpPr txBox="1"/>
          <p:nvPr/>
        </p:nvSpPr>
        <p:spPr>
          <a:xfrm>
            <a:off x="0" y="3752345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61BFD-B355-4B16-93A5-670C66D28F65}"/>
              </a:ext>
            </a:extLst>
          </p:cNvPr>
          <p:cNvSpPr txBox="1"/>
          <p:nvPr/>
        </p:nvSpPr>
        <p:spPr>
          <a:xfrm>
            <a:off x="0" y="6292602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Measure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BD8A3-2894-40B0-8155-894E24090298}"/>
              </a:ext>
            </a:extLst>
          </p:cNvPr>
          <p:cNvSpPr/>
          <p:nvPr/>
        </p:nvSpPr>
        <p:spPr>
          <a:xfrm>
            <a:off x="494379" y="755569"/>
            <a:ext cx="3631475" cy="2199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our community?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Employers and Families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systems: K-College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Net Partners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Partners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5C665-529B-43CC-BF11-F89DF9421A6B}"/>
              </a:ext>
            </a:extLst>
          </p:cNvPr>
          <p:cNvSpPr/>
          <p:nvPr/>
        </p:nvSpPr>
        <p:spPr>
          <a:xfrm>
            <a:off x="3687219" y="631763"/>
            <a:ext cx="7374014" cy="2335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Childcare challenges for our Community: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 need childcare with traditional and non-traditional hours in order to work today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Programs are needed that can serve all children, especially those with special needs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Visibility to the General public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available for more families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Diverse, Equal, and Inclusive settings that do not disenfranchise populations or support the expulsion of children who most need care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3DE5B-0B19-46DF-BD21-ACA67C86D616}"/>
              </a:ext>
            </a:extLst>
          </p:cNvPr>
          <p:cNvSpPr txBox="1"/>
          <p:nvPr/>
        </p:nvSpPr>
        <p:spPr>
          <a:xfrm>
            <a:off x="3346592" y="6321876"/>
            <a:ext cx="285957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Funds Raised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42207-1B1B-42AA-8D19-1E79A947E942}"/>
              </a:ext>
            </a:extLst>
          </p:cNvPr>
          <p:cNvSpPr txBox="1"/>
          <p:nvPr/>
        </p:nvSpPr>
        <p:spPr>
          <a:xfrm>
            <a:off x="719806" y="6231047"/>
            <a:ext cx="24003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volunteers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types, and activities engaged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572F706-51EB-401C-8AAA-4A3F1C623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9"/>
          <a:stretch/>
        </p:blipFill>
        <p:spPr>
          <a:xfrm>
            <a:off x="10509094" y="95963"/>
            <a:ext cx="1525888" cy="121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98360-AAF5-81A5-C585-EF624A4297D8}"/>
              </a:ext>
            </a:extLst>
          </p:cNvPr>
          <p:cNvSpPr txBox="1"/>
          <p:nvPr/>
        </p:nvSpPr>
        <p:spPr>
          <a:xfrm>
            <a:off x="6206170" y="6334570"/>
            <a:ext cx="285957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Analytics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4218F-B606-BFE7-6105-0FA14093CB1A}"/>
              </a:ext>
            </a:extLst>
          </p:cNvPr>
          <p:cNvSpPr txBox="1"/>
          <p:nvPr/>
        </p:nvSpPr>
        <p:spPr>
          <a:xfrm>
            <a:off x="9292234" y="6342841"/>
            <a:ext cx="285957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81710-0ECB-46BA-B3D6-11F04EFA5CB0}"/>
              </a:ext>
            </a:extLst>
          </p:cNvPr>
          <p:cNvSpPr txBox="1"/>
          <p:nvPr/>
        </p:nvSpPr>
        <p:spPr>
          <a:xfrm>
            <a:off x="7492579" y="5896988"/>
            <a:ext cx="3146337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 efforts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7986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  <p:bldP spid="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699F-4DB8-432F-8CD0-9888EC87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ELCOC </a:t>
            </a:r>
            <a:r>
              <a:rPr lang="en-US" sz="1200" dirty="0"/>
              <a:t>updated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C5599-150B-4C77-8367-4A5D6543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86A4-673E-48E5-A147-0B6995D674C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C9F2B7-2656-4519-B8CE-0DB51F1EB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69027"/>
              </p:ext>
            </p:extLst>
          </p:nvPr>
        </p:nvGraphicFramePr>
        <p:xfrm>
          <a:off x="891082" y="2971175"/>
          <a:ext cx="11037880" cy="3307080"/>
        </p:xfrm>
        <a:graphic>
          <a:graphicData uri="http://schemas.openxmlformats.org/drawingml/2006/table">
            <a:tbl>
              <a:tblPr firstRow="1" firstCol="1" bandRow="1"/>
              <a:tblGrid>
                <a:gridCol w="588742">
                  <a:extLst>
                    <a:ext uri="{9D8B030D-6E8A-4147-A177-3AD203B41FA5}">
                      <a16:colId xmlns:a16="http://schemas.microsoft.com/office/drawing/2014/main" val="1038873201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2156264730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2281641584"/>
                    </a:ext>
                  </a:extLst>
                </a:gridCol>
                <a:gridCol w="2611872">
                  <a:extLst>
                    <a:ext uri="{9D8B030D-6E8A-4147-A177-3AD203B41FA5}">
                      <a16:colId xmlns:a16="http://schemas.microsoft.com/office/drawing/2014/main" val="769538823"/>
                    </a:ext>
                  </a:extLst>
                </a:gridCol>
                <a:gridCol w="2612697">
                  <a:extLst>
                    <a:ext uri="{9D8B030D-6E8A-4147-A177-3AD203B41FA5}">
                      <a16:colId xmlns:a16="http://schemas.microsoft.com/office/drawing/2014/main" val="1633359914"/>
                    </a:ext>
                  </a:extLst>
                </a:gridCol>
              </a:tblGrid>
              <a:tr h="258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Ensure Effectiveness of Current Programs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Expand Services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Change Perception of Early Childhood Education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Advocate for ECE Policies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71779"/>
                  </a:ext>
                </a:extLst>
              </a:tr>
              <a:tr h="127665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Learning Coalition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1.E.1 </a:t>
                      </a: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DEI across the Organization &amp; Board (Diversity, Equity, &amp; Inclusion)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1.E.2 </a:t>
                      </a:r>
                      <a:r>
                        <a:rPr lang="en-US" sz="12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onboarding process, provide mentorship, strengthen performance measures, and growth plans</a:t>
                      </a:r>
                      <a:endParaRPr lang="en-US" sz="12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1.E.3 </a:t>
                      </a: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staffing &amp; strengthen retention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1.E.4 </a:t>
                      </a: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contracting structure with subrecipient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1.E.5 </a:t>
                      </a:r>
                      <a:r>
                        <a:rPr lang="en-US" sz="12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Boost board engagement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2.E.1 Support employee growth models with professional development and career ladder supports</a:t>
                      </a: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3.E.1 Leverage board interactions with community partners through  client success stories and event opportunities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4.E.1 Create advocacy plan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4.E.2 Plan for interactive board opportunities with each audience in the plan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8" marR="39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9197"/>
                  </a:ext>
                </a:extLst>
              </a:tr>
            </a:tbl>
          </a:graphicData>
        </a:graphic>
      </p:graphicFrame>
      <p:pic>
        <p:nvPicPr>
          <p:cNvPr id="5" name="Picture 2" descr="Home | Early Learning Coalition of Orange County">
            <a:extLst>
              <a:ext uri="{FF2B5EF4-FFF2-40B4-BE49-F238E27FC236}">
                <a16:creationId xmlns:a16="http://schemas.microsoft.com/office/drawing/2014/main" id="{A9FFF713-A420-4B79-84B5-B7DD49B8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22" y="33090"/>
            <a:ext cx="5345558" cy="9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ED557-749A-47E6-8669-9690FBF289E8}"/>
              </a:ext>
            </a:extLst>
          </p:cNvPr>
          <p:cNvSpPr txBox="1"/>
          <p:nvPr/>
        </p:nvSpPr>
        <p:spPr>
          <a:xfrm>
            <a:off x="0" y="4284618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692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292B6-C57A-4AE9-8CD3-8CEE6614F5C7}"/>
              </a:ext>
            </a:extLst>
          </p:cNvPr>
          <p:cNvSpPr txBox="1"/>
          <p:nvPr/>
        </p:nvSpPr>
        <p:spPr>
          <a:xfrm>
            <a:off x="0" y="6292602"/>
            <a:ext cx="1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692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Measure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E4B8D7-C70A-46C2-A646-FEB931377297}"/>
              </a:ext>
            </a:extLst>
          </p:cNvPr>
          <p:cNvSpPr/>
          <p:nvPr/>
        </p:nvSpPr>
        <p:spPr>
          <a:xfrm>
            <a:off x="494379" y="771690"/>
            <a:ext cx="3631475" cy="2199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ELCOC?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at ELCOC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Board of Directors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Supporters &amp; Donors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Clients ELCOC serves (Families &amp; Providers)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A67E-B4BD-40DE-950D-4B832E2B6A62}"/>
              </a:ext>
            </a:extLst>
          </p:cNvPr>
          <p:cNvSpPr/>
          <p:nvPr/>
        </p:nvSpPr>
        <p:spPr>
          <a:xfrm>
            <a:off x="4125854" y="1245120"/>
            <a:ext cx="7374014" cy="171473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ELCOC challenges: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funding to meet community need, which requires compromise in solutions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undervalued in our society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Engagement &amp; Outreach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Fractured Service Model (Confusing for families and providers)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Structure &amp; Growth Opportunities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Recruitment &amp; Retention (Engagement &amp; Recognition)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CFA3A-1F79-42F0-8FFF-1AF2DFCFF426}"/>
              </a:ext>
            </a:extLst>
          </p:cNvPr>
          <p:cNvSpPr txBox="1"/>
          <p:nvPr/>
        </p:nvSpPr>
        <p:spPr>
          <a:xfrm>
            <a:off x="4243120" y="6455578"/>
            <a:ext cx="24003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Board Engagement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ED0E4-A057-4506-B0F2-4EC55341B89A}"/>
              </a:ext>
            </a:extLst>
          </p:cNvPr>
          <p:cNvSpPr txBox="1"/>
          <p:nvPr/>
        </p:nvSpPr>
        <p:spPr>
          <a:xfrm>
            <a:off x="6862187" y="6362327"/>
            <a:ext cx="3146337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Satisfaction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B39BF-C084-4239-BEDE-A3C1CBCBF85A}"/>
              </a:ext>
            </a:extLst>
          </p:cNvPr>
          <p:cNvSpPr txBox="1"/>
          <p:nvPr/>
        </p:nvSpPr>
        <p:spPr>
          <a:xfrm>
            <a:off x="979517" y="6229529"/>
            <a:ext cx="314633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Subrecipient Quarterly Evaluation on Deliverables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64AF3-E1E3-FDF9-A053-6E33B213E7B9}"/>
              </a:ext>
            </a:extLst>
          </p:cNvPr>
          <p:cNvSpPr txBox="1"/>
          <p:nvPr/>
        </p:nvSpPr>
        <p:spPr>
          <a:xfrm>
            <a:off x="8154581" y="6012514"/>
            <a:ext cx="3146337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Retention and Tenure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F7817-9A8B-192C-A008-D4F3AA7BC45F}"/>
              </a:ext>
            </a:extLst>
          </p:cNvPr>
          <p:cNvSpPr txBox="1"/>
          <p:nvPr/>
        </p:nvSpPr>
        <p:spPr>
          <a:xfrm>
            <a:off x="9363229" y="6331549"/>
            <a:ext cx="314633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Orientation Satisfaction &amp; Employee Engagement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A70DBE-2DB9-3DE1-4C8B-7525B3E3ADD7}"/>
              </a:ext>
            </a:extLst>
          </p:cNvPr>
          <p:cNvSpPr txBox="1"/>
          <p:nvPr/>
        </p:nvSpPr>
        <p:spPr>
          <a:xfrm>
            <a:off x="4037420" y="5961504"/>
            <a:ext cx="31463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 efforts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57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1597</Words>
  <Application>Microsoft Office PowerPoint</Application>
  <PresentationFormat>Widescreen</PresentationFormat>
  <Paragraphs>205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Retrospect</vt:lpstr>
      <vt:lpstr>Final Strategic Plan</vt:lpstr>
      <vt:lpstr>Families </vt:lpstr>
      <vt:lpstr>Providers </vt:lpstr>
      <vt:lpstr>Teachers </vt:lpstr>
      <vt:lpstr>Community  </vt:lpstr>
      <vt:lpstr>ELCOC updated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to the Strategic Plan for Execution</dc:title>
  <dc:creator>Mary Harper</dc:creator>
  <cp:lastModifiedBy>Mary Harper</cp:lastModifiedBy>
  <cp:revision>2</cp:revision>
  <dcterms:created xsi:type="dcterms:W3CDTF">2022-11-07T13:33:12Z</dcterms:created>
  <dcterms:modified xsi:type="dcterms:W3CDTF">2022-11-08T21:28:13Z</dcterms:modified>
</cp:coreProperties>
</file>