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93" r:id="rId4"/>
    <p:sldId id="299" r:id="rId5"/>
    <p:sldId id="297" r:id="rId6"/>
    <p:sldId id="295" r:id="rId7"/>
    <p:sldId id="296" r:id="rId8"/>
    <p:sldId id="308" r:id="rId9"/>
    <p:sldId id="305" r:id="rId10"/>
    <p:sldId id="301" r:id="rId11"/>
    <p:sldId id="302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F822C7-9C94-49AE-93C2-5A95AAF165FE}">
          <p14:sldIdLst>
            <p14:sldId id="256"/>
          </p14:sldIdLst>
        </p14:section>
        <p14:section name="Section 5" id="{8F05BBC0-CDC9-45CD-BA7F-DACA94B673AB}">
          <p14:sldIdLst>
            <p14:sldId id="277"/>
            <p14:sldId id="293"/>
            <p14:sldId id="299"/>
            <p14:sldId id="297"/>
            <p14:sldId id="295"/>
            <p14:sldId id="296"/>
            <p14:sldId id="308"/>
            <p14:sldId id="305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62F"/>
    <a:srgbClr val="FFD000"/>
    <a:srgbClr val="FFFAE6"/>
    <a:srgbClr val="626668"/>
    <a:srgbClr val="CBCBCB"/>
    <a:srgbClr val="E7E7E7"/>
    <a:srgbClr val="D0EACD"/>
    <a:srgbClr val="E9F5E8"/>
    <a:srgbClr val="D0E3F4"/>
    <a:srgbClr val="FFF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A54A2-9E49-4030-BB17-2B77BA42C2D0}" v="1" dt="2023-04-24T12:08:59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2800" b="1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pPr algn="ctr"/>
          <a:r>
            <a:rPr lang="en-US" sz="1600" b="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2000" b="1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2800" b="1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2400" b="1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2400" b="1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pPr algn="ctr"/>
          <a:r>
            <a:rPr lang="en-US" sz="1600" b="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2500" b="1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>
              <a:latin typeface="Century Gothic" panose="020B0502020202020204" pitchFamily="34" charset="0"/>
            </a:rPr>
            <a:t>Community 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pPr algn="ctr"/>
          <a:r>
            <a:rPr lang="en-US" sz="1600" b="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2500" b="1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>
              <a:latin typeface="Century Gothic" panose="020B0502020202020204" pitchFamily="34" charset="0"/>
            </a:rPr>
            <a:t>Community 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2600" b="1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2600" b="1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pPr algn="ctr"/>
          <a:r>
            <a:rPr lang="en-US" sz="1600" b="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2000" b="1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Community 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Community 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5D187BB-1894-468E-AC03-1515910ACCB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FFE3155-60B2-4E08-B880-5FD7C3BC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7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1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7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5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>
                <a:solidFill>
                  <a:schemeClr val="dk1"/>
                </a:solidFill>
                <a:latin typeface="Century Gothic" panose="020B0502020202020204" pitchFamily="34" charset="0"/>
              </a:rPr>
              <a:t>Implementation of First cohort Accreditation Academy with 50 Participants with 25 will become accredited/reaccreditation or submit application in by 6/30/23</a:t>
            </a:r>
            <a:endParaRPr lang="en-US">
              <a:latin typeface="Century Gothic" panose="020B0502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4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9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6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42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46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3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CD95C4-598B-D142-A477-A29FAFEFE1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112EC-586A-054B-A403-9AF42B3D8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3503597"/>
            <a:ext cx="5017273" cy="3354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1F1C9-1656-DD41-9EF8-5001689E4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962" y="1347134"/>
            <a:ext cx="3917185" cy="60398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500" b="1" i="0">
                <a:solidFill>
                  <a:srgbClr val="66B63C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SLIDE 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37455-C16F-3A40-9F80-408DA6D290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57962" y="1956021"/>
            <a:ext cx="6114553" cy="39129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1pPr>
            <a:lvl2pPr marL="742950" indent="-285750">
              <a:buFont typeface="Arial" panose="020B0604020202020204" pitchFamily="34" charset="0"/>
              <a:buChar char="•"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E72374F-7055-C84A-9480-1F6832CE383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017273" cy="3354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6A97A7-7124-5C47-9A73-7E69BFDAD941}"/>
              </a:ext>
            </a:extLst>
          </p:cNvPr>
          <p:cNvSpPr/>
          <p:nvPr userDrawn="1"/>
        </p:nvSpPr>
        <p:spPr>
          <a:xfrm>
            <a:off x="12046226" y="0"/>
            <a:ext cx="145774" cy="4800612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E6675D-3396-4C4A-801C-444D6517373F}"/>
              </a:ext>
            </a:extLst>
          </p:cNvPr>
          <p:cNvSpPr/>
          <p:nvPr userDrawn="1"/>
        </p:nvSpPr>
        <p:spPr>
          <a:xfrm>
            <a:off x="12046224" y="4800612"/>
            <a:ext cx="145775" cy="685796"/>
          </a:xfrm>
          <a:prstGeom prst="rect">
            <a:avLst/>
          </a:prstGeom>
          <a:solidFill>
            <a:srgbClr val="F99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B71CBD-3573-B54D-BF62-5F36F5580CB6}"/>
              </a:ext>
            </a:extLst>
          </p:cNvPr>
          <p:cNvSpPr/>
          <p:nvPr userDrawn="1"/>
        </p:nvSpPr>
        <p:spPr>
          <a:xfrm>
            <a:off x="12046224" y="5486408"/>
            <a:ext cx="145776" cy="685796"/>
          </a:xfrm>
          <a:prstGeom prst="rect">
            <a:avLst/>
          </a:prstGeom>
          <a:solidFill>
            <a:srgbClr val="FF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46BF3-D81E-F74C-9518-44D88FF7B8FF}"/>
              </a:ext>
            </a:extLst>
          </p:cNvPr>
          <p:cNvSpPr/>
          <p:nvPr userDrawn="1"/>
        </p:nvSpPr>
        <p:spPr>
          <a:xfrm>
            <a:off x="12046224" y="6172204"/>
            <a:ext cx="145776" cy="685796"/>
          </a:xfrm>
          <a:prstGeom prst="rect">
            <a:avLst/>
          </a:prstGeom>
          <a:solidFill>
            <a:srgbClr val="61B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9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403067-0564-9249-9D50-5D5500FF3A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9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74D17-CE41-5443-8F93-30632B520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9748" y="3429000"/>
            <a:ext cx="4635611" cy="85716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6000" b="1" i="0">
                <a:solidFill>
                  <a:schemeClr val="bg1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TITLE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3F5E5-EA2C-9349-B917-6ADA135FF2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9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B3F149-AD06-AD41-ADFE-A5CC44B57C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83DE5-AF5A-8E4F-BB25-9D5BBD4F2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6C0999-7E6C-DC4B-8065-85B806CEB193}"/>
              </a:ext>
            </a:extLst>
          </p:cNvPr>
          <p:cNvSpPr txBox="1">
            <a:spLocks/>
          </p:cNvSpPr>
          <p:nvPr userDrawn="1"/>
        </p:nvSpPr>
        <p:spPr>
          <a:xfrm>
            <a:off x="569568" y="3429000"/>
            <a:ext cx="4635611" cy="857167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Futura PT Extra Bold" panose="020B0502020204020303" pitchFamily="34" charset="77"/>
                <a:ea typeface="+mj-ea"/>
                <a:cs typeface="Futura" panose="020B0602020204020303" pitchFamily="34" charset="-79"/>
              </a:defRPr>
            </a:lvl1pPr>
          </a:lstStyle>
          <a:p>
            <a:r>
              <a:rPr lang="en-US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393899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3AA23C-B3A2-B646-B77B-0B818B8664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D4147-1C13-5C44-B143-AA7E1D6D6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142E92-EE6E-F24D-8754-F3CB7C2D9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9238" y="3429000"/>
            <a:ext cx="4635611" cy="85716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6000" b="1" i="0">
                <a:solidFill>
                  <a:schemeClr val="bg1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170933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394625-03E2-A74B-AE69-DD0C09EE2B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B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D9BFBE-51E0-DA45-B486-0885CF374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B7A0C97-0D2B-A449-869F-46DE91A77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569" y="3429000"/>
            <a:ext cx="4635611" cy="85716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6000" b="1" i="0">
                <a:solidFill>
                  <a:schemeClr val="bg1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401905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112EC-586A-054B-A403-9AF42B3D8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044856" cy="3331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1F1C9-1656-DD41-9EF8-5001689E4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332" y="3890169"/>
            <a:ext cx="3829971" cy="60398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500" b="1" i="0">
                <a:solidFill>
                  <a:srgbClr val="FFC629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SLIDE 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37455-C16F-3A40-9F80-408DA6D290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2332" y="4582510"/>
            <a:ext cx="10840371" cy="1587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rgbClr val="485154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56F99E-77AA-834C-B5A7-63A19B2179EA}"/>
              </a:ext>
            </a:extLst>
          </p:cNvPr>
          <p:cNvSpPr/>
          <p:nvPr userDrawn="1"/>
        </p:nvSpPr>
        <p:spPr>
          <a:xfrm>
            <a:off x="12044856" y="0"/>
            <a:ext cx="147144" cy="4800612"/>
          </a:xfrm>
          <a:prstGeom prst="rect">
            <a:avLst/>
          </a:prstGeom>
          <a:solidFill>
            <a:srgbClr val="FF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A7B43-9740-8640-B0B1-D451145B0B60}"/>
              </a:ext>
            </a:extLst>
          </p:cNvPr>
          <p:cNvSpPr/>
          <p:nvPr userDrawn="1"/>
        </p:nvSpPr>
        <p:spPr>
          <a:xfrm>
            <a:off x="12044856" y="4800612"/>
            <a:ext cx="147144" cy="685796"/>
          </a:xfrm>
          <a:prstGeom prst="rect">
            <a:avLst/>
          </a:prstGeom>
          <a:solidFill>
            <a:srgbClr val="F99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7E32B4-D95E-2F4B-8D10-BF6141437C11}"/>
              </a:ext>
            </a:extLst>
          </p:cNvPr>
          <p:cNvSpPr/>
          <p:nvPr userDrawn="1"/>
        </p:nvSpPr>
        <p:spPr>
          <a:xfrm>
            <a:off x="12044856" y="5483776"/>
            <a:ext cx="147144" cy="685796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FB40AE-9ABB-4E40-ABC7-82B2366B2684}"/>
              </a:ext>
            </a:extLst>
          </p:cNvPr>
          <p:cNvSpPr/>
          <p:nvPr userDrawn="1"/>
        </p:nvSpPr>
        <p:spPr>
          <a:xfrm>
            <a:off x="12044856" y="6172200"/>
            <a:ext cx="147144" cy="685800"/>
          </a:xfrm>
          <a:prstGeom prst="rect">
            <a:avLst/>
          </a:prstGeom>
          <a:solidFill>
            <a:srgbClr val="61B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7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112EC-586A-054B-A403-9AF42B3D8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7144" y="-1"/>
            <a:ext cx="12044855" cy="3342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1F1C9-1656-DD41-9EF8-5001689E4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78" y="3589547"/>
            <a:ext cx="3682825" cy="60398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1" i="0">
                <a:solidFill>
                  <a:srgbClr val="FFC629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SLIDE 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37455-C16F-3A40-9F80-408DA6D290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42210" y="4440789"/>
            <a:ext cx="3986231" cy="185999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6BF77B-64BB-214B-9071-0EAB7978168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307134" y="4440789"/>
            <a:ext cx="3986231" cy="185999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ED0313-6CBE-ED48-8271-0923DECDE6E5}"/>
              </a:ext>
            </a:extLst>
          </p:cNvPr>
          <p:cNvSpPr/>
          <p:nvPr userDrawn="1"/>
        </p:nvSpPr>
        <p:spPr>
          <a:xfrm>
            <a:off x="0" y="0"/>
            <a:ext cx="147144" cy="4800612"/>
          </a:xfrm>
          <a:prstGeom prst="rect">
            <a:avLst/>
          </a:prstGeom>
          <a:solidFill>
            <a:srgbClr val="FF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6AED7B-B0E9-D546-9136-A57D3F7676AF}"/>
              </a:ext>
            </a:extLst>
          </p:cNvPr>
          <p:cNvSpPr/>
          <p:nvPr userDrawn="1"/>
        </p:nvSpPr>
        <p:spPr>
          <a:xfrm>
            <a:off x="0" y="4800612"/>
            <a:ext cx="147144" cy="685796"/>
          </a:xfrm>
          <a:prstGeom prst="rect">
            <a:avLst/>
          </a:prstGeom>
          <a:solidFill>
            <a:srgbClr val="F99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360F32-087D-EE45-87B2-EE00EDD87C2C}"/>
              </a:ext>
            </a:extLst>
          </p:cNvPr>
          <p:cNvSpPr/>
          <p:nvPr userDrawn="1"/>
        </p:nvSpPr>
        <p:spPr>
          <a:xfrm>
            <a:off x="0" y="5486408"/>
            <a:ext cx="147144" cy="685796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768FD-50E3-B345-A17C-8A29BE73632A}"/>
              </a:ext>
            </a:extLst>
          </p:cNvPr>
          <p:cNvSpPr/>
          <p:nvPr userDrawn="1"/>
        </p:nvSpPr>
        <p:spPr>
          <a:xfrm>
            <a:off x="0" y="6172204"/>
            <a:ext cx="147144" cy="685796"/>
          </a:xfrm>
          <a:prstGeom prst="rect">
            <a:avLst/>
          </a:prstGeom>
          <a:solidFill>
            <a:srgbClr val="61B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6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F1C9-1656-DD41-9EF8-5001689E4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381" y="1332716"/>
            <a:ext cx="3954849" cy="60398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500" b="1" i="0">
                <a:solidFill>
                  <a:srgbClr val="4BAFE2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SLIDE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112EC-586A-054B-A403-9AF42B3D8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15201" y="0"/>
            <a:ext cx="4876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37455-C16F-3A40-9F80-408DA6D290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2087" y="1936701"/>
            <a:ext cx="5994149" cy="423749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02CFB-EFF5-3043-9FF7-D3BEB5032FE9}"/>
              </a:ext>
            </a:extLst>
          </p:cNvPr>
          <p:cNvSpPr/>
          <p:nvPr userDrawn="1"/>
        </p:nvSpPr>
        <p:spPr>
          <a:xfrm>
            <a:off x="0" y="0"/>
            <a:ext cx="143123" cy="4800612"/>
          </a:xfrm>
          <a:prstGeom prst="rect">
            <a:avLst/>
          </a:prstGeom>
          <a:solidFill>
            <a:srgbClr val="61B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3FF0B6-49A9-2D4C-9110-833AEDF9D6B4}"/>
              </a:ext>
            </a:extLst>
          </p:cNvPr>
          <p:cNvSpPr/>
          <p:nvPr userDrawn="1"/>
        </p:nvSpPr>
        <p:spPr>
          <a:xfrm>
            <a:off x="0" y="4800612"/>
            <a:ext cx="143123" cy="685796"/>
          </a:xfrm>
          <a:prstGeom prst="rect">
            <a:avLst/>
          </a:prstGeom>
          <a:solidFill>
            <a:srgbClr val="F99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1B607-ADD8-E546-B09A-4765F3E68A56}"/>
              </a:ext>
            </a:extLst>
          </p:cNvPr>
          <p:cNvSpPr/>
          <p:nvPr userDrawn="1"/>
        </p:nvSpPr>
        <p:spPr>
          <a:xfrm>
            <a:off x="0" y="5486408"/>
            <a:ext cx="143123" cy="685796"/>
          </a:xfrm>
          <a:prstGeom prst="rect">
            <a:avLst/>
          </a:prstGeom>
          <a:solidFill>
            <a:srgbClr val="FF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5096B9-D144-6C4A-BB23-572F62FF6CD2}"/>
              </a:ext>
            </a:extLst>
          </p:cNvPr>
          <p:cNvSpPr/>
          <p:nvPr userDrawn="1"/>
        </p:nvSpPr>
        <p:spPr>
          <a:xfrm>
            <a:off x="0" y="6172204"/>
            <a:ext cx="143123" cy="685796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8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112EC-586A-054B-A403-9AF42B3D8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81849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1F1C9-1656-DD41-9EF8-5001689E4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9138" y="820778"/>
            <a:ext cx="3988747" cy="60398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500" b="1" i="0">
                <a:solidFill>
                  <a:srgbClr val="F89223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SLIDE 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37455-C16F-3A40-9F80-408DA6D290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19422" y="1424763"/>
            <a:ext cx="6202017" cy="47474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1pPr>
            <a:lvl2pPr marL="742950" indent="-285750">
              <a:buFont typeface="Arial" panose="020B0604020202020204" pitchFamily="34" charset="0"/>
              <a:buChar char="•"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FC547E-B691-2646-8DDD-D6EB03EE0E82}"/>
              </a:ext>
            </a:extLst>
          </p:cNvPr>
          <p:cNvSpPr/>
          <p:nvPr userDrawn="1"/>
        </p:nvSpPr>
        <p:spPr>
          <a:xfrm>
            <a:off x="12046226" y="0"/>
            <a:ext cx="145774" cy="4800612"/>
          </a:xfrm>
          <a:prstGeom prst="rect">
            <a:avLst/>
          </a:prstGeom>
          <a:solidFill>
            <a:srgbClr val="F99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AB9127-72B6-8440-8044-355B8F6C575D}"/>
              </a:ext>
            </a:extLst>
          </p:cNvPr>
          <p:cNvSpPr/>
          <p:nvPr userDrawn="1"/>
        </p:nvSpPr>
        <p:spPr>
          <a:xfrm>
            <a:off x="12046224" y="4800612"/>
            <a:ext cx="145775" cy="685796"/>
          </a:xfrm>
          <a:prstGeom prst="rect">
            <a:avLst/>
          </a:prstGeom>
          <a:solidFill>
            <a:srgbClr val="FF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F41FD6-CAA1-DF43-951D-8BFF16D8C5C1}"/>
              </a:ext>
            </a:extLst>
          </p:cNvPr>
          <p:cNvSpPr/>
          <p:nvPr userDrawn="1"/>
        </p:nvSpPr>
        <p:spPr>
          <a:xfrm>
            <a:off x="12046224" y="5486408"/>
            <a:ext cx="145776" cy="685796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303F5-5AEA-DD4D-90A6-B306F43B5369}"/>
              </a:ext>
            </a:extLst>
          </p:cNvPr>
          <p:cNvSpPr/>
          <p:nvPr userDrawn="1"/>
        </p:nvSpPr>
        <p:spPr>
          <a:xfrm>
            <a:off x="12046224" y="6172204"/>
            <a:ext cx="145776" cy="685796"/>
          </a:xfrm>
          <a:prstGeom prst="rect">
            <a:avLst/>
          </a:prstGeom>
          <a:solidFill>
            <a:srgbClr val="61B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4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23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60" r:id="rId4"/>
    <p:sldLayoutId id="2147483664" r:id="rId5"/>
    <p:sldLayoutId id="2147483665" r:id="rId6"/>
    <p:sldLayoutId id="2147483666" r:id="rId7"/>
    <p:sldLayoutId id="2147483657" r:id="rId8"/>
    <p:sldLayoutId id="2147483661" r:id="rId9"/>
    <p:sldLayoutId id="214748366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6.svg"/><Relationship Id="rId9" Type="http://schemas.microsoft.com/office/2007/relationships/diagramDrawing" Target="../diagrams/drawing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sv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sv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6.sv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EACA32-D19E-293D-2DE3-14238152E62C}"/>
              </a:ext>
            </a:extLst>
          </p:cNvPr>
          <p:cNvSpPr txBox="1"/>
          <p:nvPr/>
        </p:nvSpPr>
        <p:spPr>
          <a:xfrm>
            <a:off x="3199615" y="4266002"/>
            <a:ext cx="60944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algn="ctr"/>
            <a:r>
              <a:rPr lang="en-US" sz="5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Strategic Plan</a:t>
            </a:r>
          </a:p>
          <a:p>
            <a:pPr algn="ctr"/>
            <a:r>
              <a:rPr lang="en-US" sz="5400" dirty="0">
                <a:solidFill>
                  <a:srgbClr val="000000"/>
                </a:solidFill>
                <a:latin typeface="Century Gothic" panose="020B0502020202020204" pitchFamily="34" charset="0"/>
              </a:rPr>
              <a:t>2023</a:t>
            </a:r>
            <a:r>
              <a:rPr lang="en-US" sz="5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6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7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A1247E-420C-4943-7FD1-B1A8D6F80CEC}"/>
              </a:ext>
            </a:extLst>
          </p:cNvPr>
          <p:cNvSpPr txBox="1"/>
          <p:nvPr/>
        </p:nvSpPr>
        <p:spPr>
          <a:xfrm>
            <a:off x="320277" y="2394989"/>
            <a:ext cx="11623215" cy="57554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 Ensure Effectiveness of Current Programs 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1.C.1 Continue to engage community partners (plan)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1.C.2 Continue to engage volunteers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1.C.3 Develop a community-focused communication and fundraising plan </a:t>
            </a:r>
          </a:p>
          <a:p>
            <a:pPr>
              <a:tabLst>
                <a:tab pos="457200" algn="l"/>
              </a:tabLs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 Expand Services 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u="none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2.C.1 Expand partnerships that support both internal and external customers</a:t>
            </a:r>
            <a:r>
              <a:rPr lang="en-US" sz="1600" dirty="0">
                <a:latin typeface="Century Gothic"/>
                <a:ea typeface="Calibri" panose="020F0502020204030204" pitchFamily="34" charset="0"/>
                <a:cs typeface="Times New Roman"/>
              </a:rPr>
              <a:t> </a:t>
            </a:r>
            <a:endParaRPr lang="en-US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latin typeface="Century Gothic"/>
                <a:ea typeface="Calibri" panose="020F0502020204030204" pitchFamily="34" charset="0"/>
                <a:cs typeface="Times New Roman"/>
              </a:rPr>
              <a:t>C</a:t>
            </a:r>
            <a:r>
              <a:rPr lang="en-US" sz="1600" u="none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.2 Create a</a:t>
            </a:r>
            <a:r>
              <a:rPr lang="en-US" sz="1600" dirty="0">
                <a:latin typeface="Century Gothic"/>
                <a:ea typeface="Calibri" panose="020F0502020204030204" pitchFamily="34" charset="0"/>
                <a:cs typeface="Times New Roman"/>
              </a:rPr>
              <a:t> more user-friendly</a:t>
            </a:r>
            <a:r>
              <a:rPr lang="en-US" sz="1600" u="none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 website that promotes easy access to services and touchpoints for</a:t>
            </a:r>
            <a:r>
              <a:rPr lang="en-US" sz="1600" dirty="0">
                <a:latin typeface="Century Gothic"/>
                <a:ea typeface="Calibri" panose="020F0502020204030204" pitchFamily="34" charset="0"/>
                <a:cs typeface="Times New Roman"/>
              </a:rPr>
              <a:t> </a:t>
            </a:r>
            <a:endParaRPr lang="en-US" sz="1600" u="non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1600" dirty="0">
                <a:latin typeface="Century Gothic"/>
                <a:ea typeface="Calibri" panose="020F0502020204030204" pitchFamily="34" charset="0"/>
                <a:cs typeface="Times New Roman"/>
              </a:rPr>
              <a:t>     </a:t>
            </a:r>
            <a:r>
              <a:rPr lang="en-US" sz="1600" u="none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funders, volunteers, &amp; </a:t>
            </a:r>
            <a:r>
              <a:rPr lang="en-US" sz="1600" dirty="0">
                <a:latin typeface="Century Gothic"/>
                <a:ea typeface="Calibri" panose="020F0502020204030204" pitchFamily="34" charset="0"/>
                <a:cs typeface="Times New Roman"/>
              </a:rPr>
              <a:t>partners</a:t>
            </a:r>
            <a:endParaRPr lang="en-US" sz="1600" u="non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3.0 Change Perception of Early Childhood Education 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3.C.1 Articulate the ECE vision through training of partner agencies, funders, volunteers, </a:t>
            </a:r>
          </a:p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vendors on value of the first 2000 days</a:t>
            </a: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3.C.2 Leverage board interactions with community partners through client success stories and                           event opportunities</a:t>
            </a:r>
          </a:p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4.0 Advocate for ECE Policies 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4.C.1 Engage partners in support of ECE advocacy through legislative support, friend-raising campaigns, and targeted events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4.C.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advocacy plan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4.C.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 for interactive board opportunities </a:t>
            </a:r>
            <a:endParaRPr lang="en-US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600" u="non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1800" strike="sng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02894-6455-BE15-7A54-438F0277BF7F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626668"/>
          </a:solidFill>
          <a:ln>
            <a:solidFill>
              <a:srgbClr val="62666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2CF1C346-A6B3-3A20-B29C-AD5FC82F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878184"/>
              </p:ext>
            </p:extLst>
          </p:nvPr>
        </p:nvGraphicFramePr>
        <p:xfrm>
          <a:off x="-1283783" y="-777854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988DA7AF-0FB6-E2C4-FF3A-29B099E5F849}"/>
              </a:ext>
            </a:extLst>
          </p:cNvPr>
          <p:cNvSpPr/>
          <p:nvPr/>
        </p:nvSpPr>
        <p:spPr>
          <a:xfrm>
            <a:off x="10023189" y="3890986"/>
            <a:ext cx="2044557" cy="2008598"/>
          </a:xfrm>
          <a:prstGeom prst="ellipse">
            <a:avLst/>
          </a:prstGeom>
          <a:solidFill>
            <a:schemeClr val="bg1"/>
          </a:solidFill>
          <a:ln>
            <a:solidFill>
              <a:srgbClr val="626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89536" y="4278420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69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9AAC9E-47A5-D087-D3AE-5710F76561D9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626668"/>
          </a:solidFill>
          <a:ln>
            <a:solidFill>
              <a:srgbClr val="62666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1C883A-6839-76B8-5587-643440BDE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94510"/>
              </p:ext>
            </p:extLst>
          </p:nvPr>
        </p:nvGraphicFramePr>
        <p:xfrm>
          <a:off x="262462" y="2382783"/>
          <a:ext cx="11299534" cy="392546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41598">
                  <a:extLst>
                    <a:ext uri="{9D8B030D-6E8A-4147-A177-3AD203B41FA5}">
                      <a16:colId xmlns:a16="http://schemas.microsoft.com/office/drawing/2014/main" val="4067479801"/>
                    </a:ext>
                  </a:extLst>
                </a:gridCol>
                <a:gridCol w="2238998">
                  <a:extLst>
                    <a:ext uri="{9D8B030D-6E8A-4147-A177-3AD203B41FA5}">
                      <a16:colId xmlns:a16="http://schemas.microsoft.com/office/drawing/2014/main" val="4060439449"/>
                    </a:ext>
                  </a:extLst>
                </a:gridCol>
                <a:gridCol w="1504060">
                  <a:extLst>
                    <a:ext uri="{9D8B030D-6E8A-4147-A177-3AD203B41FA5}">
                      <a16:colId xmlns:a16="http://schemas.microsoft.com/office/drawing/2014/main" val="2465563907"/>
                    </a:ext>
                  </a:extLst>
                </a:gridCol>
                <a:gridCol w="3332860">
                  <a:extLst>
                    <a:ext uri="{9D8B030D-6E8A-4147-A177-3AD203B41FA5}">
                      <a16:colId xmlns:a16="http://schemas.microsoft.com/office/drawing/2014/main" val="1948703297"/>
                    </a:ext>
                  </a:extLst>
                </a:gridCol>
                <a:gridCol w="2982018">
                  <a:extLst>
                    <a:ext uri="{9D8B030D-6E8A-4147-A177-3AD203B41FA5}">
                      <a16:colId xmlns:a16="http://schemas.microsoft.com/office/drawing/2014/main" val="2974564717"/>
                    </a:ext>
                  </a:extLst>
                </a:gridCol>
              </a:tblGrid>
              <a:tr h="45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entury Gothic"/>
                        </a:rPr>
                        <a:t>Priorities</a:t>
                      </a:r>
                    </a:p>
                  </a:txBody>
                  <a:tcP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entury Gothic"/>
                        </a:rPr>
                        <a:t>Strategic Plan Goal</a:t>
                      </a:r>
                    </a:p>
                  </a:txBody>
                  <a:tcP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entury Gothic"/>
                        </a:rPr>
                        <a:t>Strategies</a:t>
                      </a:r>
                    </a:p>
                  </a:txBody>
                  <a:tcP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entury Gothic"/>
                        </a:rPr>
                        <a:t>Metric for Year </a:t>
                      </a:r>
                    </a:p>
                  </a:txBody>
                  <a:tcP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entury Gothic"/>
                        </a:rPr>
                        <a:t>Final Metric Goal </a:t>
                      </a:r>
                    </a:p>
                  </a:txBody>
                  <a:tcP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05771"/>
                  </a:ext>
                </a:extLst>
              </a:tr>
              <a:tr h="636935">
                <a:tc rowSpan="3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u="none" dirty="0">
                          <a:effectLst/>
                          <a:latin typeface="Century Gothic"/>
                        </a:rPr>
                        <a:t>Awareness and Easy Access to ELCOC Resources &amp; Services</a:t>
                      </a:r>
                      <a:endParaRPr lang="en-US" sz="1500" u="none" dirty="0">
                        <a:effectLst/>
                        <a:latin typeface="Century Gothi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dirty="0">
                          <a:effectLst/>
                          <a:latin typeface="Century Gothic"/>
                        </a:rPr>
                        <a:t>Continue to engage community partners (plan)</a:t>
                      </a:r>
                      <a:endParaRPr lang="en-US" sz="1500" u="none" dirty="0">
                        <a:effectLst/>
                        <a:latin typeface="Century Gothi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/>
                        </a:rPr>
                        <a:t>Website Enhancement</a:t>
                      </a:r>
                    </a:p>
                    <a:p>
                      <a:pPr algn="l"/>
                      <a:endParaRPr lang="en-US" sz="1500" b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/>
                        </a:rPr>
                        <a:t>25% of the web-based traffic will linger or search additional aspects of site and take an action</a:t>
                      </a:r>
                      <a:endParaRPr lang="en-US" sz="1500" b="0" kern="120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/>
                        </a:rPr>
                        <a:t>75% of the web-based traffic will linger or search additional aspects of site and take an action</a:t>
                      </a:r>
                      <a:endParaRPr lang="en-US" sz="1500" b="0" kern="120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57086"/>
                  </a:ext>
                </a:extLst>
              </a:tr>
              <a:tr h="1368455">
                <a:tc vMerge="1">
                  <a:txBody>
                    <a:bodyPr/>
                    <a:lstStyle/>
                    <a:p>
                      <a:pPr marR="0">
                        <a:tabLst>
                          <a:tab pos="457200" algn="l"/>
                        </a:tabLst>
                      </a:pPr>
                      <a:endParaRPr lang="en-US" sz="1400" u="none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9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buFont typeface="Arial" panose="020B0604020202020204" pitchFamily="34" charset="0"/>
                        <a:buNone/>
                      </a:pPr>
                      <a:r>
                        <a:rPr lang="en-US" sz="1500" u="none" dirty="0">
                          <a:effectLst/>
                          <a:latin typeface="Century Gothic"/>
                        </a:rPr>
                        <a:t>Create a more user-friendly website that promotes easy access to services and touchpoints for funders, volunteers, &amp; partners</a:t>
                      </a:r>
                      <a:endParaRPr lang="en-US" sz="1500" u="none" dirty="0">
                        <a:effectLst/>
                        <a:latin typeface="Century Gothic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</a:rPr>
                        <a:t>Effective Messaging and Engagement 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</a:rPr>
                        <a:t>To use analytic applications to follow trends. And, drive social media traffic to our website. </a:t>
                      </a:r>
                    </a:p>
                  </a:txBody>
                  <a:tcPr marL="68580" marR="6858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/>
                        </a:rPr>
                        <a:t>ELCOC will drive traffic to our website or social media. This will be evidenced by an 80% increase (from baseline) in the number of hits to our website and/or social media platforms</a:t>
                      </a:r>
                      <a:endParaRPr lang="en-US" sz="1500" b="0">
                        <a:latin typeface="Century Gothic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83563"/>
                  </a:ext>
                </a:extLst>
              </a:tr>
              <a:tr h="7721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E9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u="none">
                        <a:effectLst/>
                        <a:latin typeface="Century Gothic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kern="1200">
                        <a:solidFill>
                          <a:schemeClr val="dk1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b="0" kern="1200">
                        <a:solidFill>
                          <a:schemeClr val="dk1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298"/>
                  </a:ext>
                </a:extLst>
              </a:tr>
            </a:tbl>
          </a:graphicData>
        </a:graphic>
      </p:graphicFrame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7322" y="2167366"/>
            <a:ext cx="714703" cy="714703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7B2DA47-8A9E-7EA8-97D5-FEDFDE2E3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557608"/>
              </p:ext>
            </p:extLst>
          </p:nvPr>
        </p:nvGraphicFramePr>
        <p:xfrm>
          <a:off x="-1323504" y="-827255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4507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A1247E-420C-4943-7FD1-B1A8D6F80CEC}"/>
              </a:ext>
            </a:extLst>
          </p:cNvPr>
          <p:cNvSpPr txBox="1"/>
          <p:nvPr/>
        </p:nvSpPr>
        <p:spPr>
          <a:xfrm>
            <a:off x="234695" y="2565930"/>
            <a:ext cx="1162321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 Ensure Effectiveness of Current Programs 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1.F.1 Evaluate &amp; improve how parents connect (Services Internally offered &amp; Community Resources)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1.F.2 Develop a Parent Resource Guide (Digital &amp; Print)</a:t>
            </a:r>
          </a:p>
          <a:p>
            <a:pPr marR="0">
              <a:tabLst>
                <a:tab pos="457200" algn="l"/>
              </a:tabLst>
            </a:pPr>
            <a:endParaRPr lang="en-US" sz="1800" strike="sngStrik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 Expand Services 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2.F.1 Make programs available to all Orange County families (Baby Institute, Family Literacy)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2.F.2 Develop / evaluate comprehensive communication plan (to Families about Services &amp; Resources)</a:t>
            </a: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2.F.3 Identify outside funding sources to serve above 200% of FPL</a:t>
            </a:r>
          </a:p>
          <a:p>
            <a:pPr marR="0" lvl="0" algn="l" defTabSz="914400" rtl="0" eaLnBrk="1" fontAlgn="auto" latinLnBrk="0" hangingPunct="1">
              <a:buClrTx/>
              <a:buSzTx/>
              <a:tabLst>
                <a:tab pos="457200" algn="l"/>
              </a:tabLst>
              <a:defRPr/>
            </a:pP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3.0 Change Perception of Early Childhood Education 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3.F.1 Promote Families as their child’s first teacher and value of the first 2000 days</a:t>
            </a:r>
          </a:p>
          <a:p>
            <a:pPr>
              <a:tabLst>
                <a:tab pos="457200" algn="l"/>
              </a:tabLst>
              <a:defRPr/>
            </a:pPr>
            <a:endParaRPr lang="en-US" dirty="0">
              <a:effectLst/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4.0 Advocate for ECE Policies 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4.F.1 Amplify parent voices (Issues such as cost, services needed, accessibility, etc.)</a:t>
            </a:r>
            <a:endParaRPr lang="en-US" dirty="0"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1800" strike="sng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02894-6455-BE15-7A54-438F0277BF7F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FFD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2CF1C346-A6B3-3A20-B29C-AD5FC82F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85447"/>
              </p:ext>
            </p:extLst>
          </p:nvPr>
        </p:nvGraphicFramePr>
        <p:xfrm>
          <a:off x="-1184393" y="-820369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988DA7AF-0FB6-E2C4-FF3A-29B099E5F849}"/>
              </a:ext>
            </a:extLst>
          </p:cNvPr>
          <p:cNvSpPr/>
          <p:nvPr/>
        </p:nvSpPr>
        <p:spPr>
          <a:xfrm>
            <a:off x="10101208" y="4767209"/>
            <a:ext cx="2044557" cy="2008598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1987" y="518203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3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6ABF4F-4685-2DBB-399F-A7E38CB6635B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FFD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1C883A-6839-76B8-5587-643440BDE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98657"/>
              </p:ext>
            </p:extLst>
          </p:nvPr>
        </p:nvGraphicFramePr>
        <p:xfrm>
          <a:off x="324740" y="2343685"/>
          <a:ext cx="11220628" cy="4401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87866">
                  <a:extLst>
                    <a:ext uri="{9D8B030D-6E8A-4147-A177-3AD203B41FA5}">
                      <a16:colId xmlns:a16="http://schemas.microsoft.com/office/drawing/2014/main" val="3936563365"/>
                    </a:ext>
                  </a:extLst>
                </a:gridCol>
                <a:gridCol w="2093719">
                  <a:extLst>
                    <a:ext uri="{9D8B030D-6E8A-4147-A177-3AD203B41FA5}">
                      <a16:colId xmlns:a16="http://schemas.microsoft.com/office/drawing/2014/main" val="406043944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65563907"/>
                    </a:ext>
                  </a:extLst>
                </a:gridCol>
                <a:gridCol w="2528130">
                  <a:extLst>
                    <a:ext uri="{9D8B030D-6E8A-4147-A177-3AD203B41FA5}">
                      <a16:colId xmlns:a16="http://schemas.microsoft.com/office/drawing/2014/main" val="1948703297"/>
                    </a:ext>
                  </a:extLst>
                </a:gridCol>
                <a:gridCol w="3582113">
                  <a:extLst>
                    <a:ext uri="{9D8B030D-6E8A-4147-A177-3AD203B41FA5}">
                      <a16:colId xmlns:a16="http://schemas.microsoft.com/office/drawing/2014/main" val="2974564717"/>
                    </a:ext>
                  </a:extLst>
                </a:gridCol>
              </a:tblGrid>
              <a:tr h="4545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Priorities</a:t>
                      </a:r>
                    </a:p>
                  </a:txBody>
                  <a:tcPr>
                    <a:solidFill>
                      <a:srgbClr val="FFD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Strategic Plan Goal</a:t>
                      </a:r>
                    </a:p>
                  </a:txBody>
                  <a:tcPr>
                    <a:solidFill>
                      <a:srgbClr val="FFD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Strategies</a:t>
                      </a:r>
                    </a:p>
                  </a:txBody>
                  <a:tcPr>
                    <a:solidFill>
                      <a:srgbClr val="FFD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Metric for Year </a:t>
                      </a:r>
                    </a:p>
                  </a:txBody>
                  <a:tcPr>
                    <a:solidFill>
                      <a:srgbClr val="FFD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Final Metric Goal </a:t>
                      </a:r>
                    </a:p>
                  </a:txBody>
                  <a:tcPr>
                    <a:solidFill>
                      <a:srgbClr val="FFD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05771"/>
                  </a:ext>
                </a:extLst>
              </a:tr>
              <a:tr h="838499">
                <a:tc rowSpan="3"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Access to &amp; Quality of Services Offered to families</a:t>
                      </a:r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F7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Evaluate &amp; improve how parents connect (Services Internally offered &amp; Community Resources)</a:t>
                      </a:r>
                    </a:p>
                    <a:p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Customer Service Data</a:t>
                      </a:r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Gather Baseline Comprehensive and Customer Service data </a:t>
                      </a:r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85% of Families would recommend ELCOC services to others</a:t>
                      </a:r>
                    </a:p>
                  </a:txBody>
                  <a:tcPr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57086"/>
                  </a:ext>
                </a:extLst>
              </a:tr>
              <a:tr h="1606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Community Needs   Assessment</a:t>
                      </a:r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Identify three service model enhancements to build family access</a:t>
                      </a:r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Conducted Community Assessment review with regular model enhancements implemented. A robust developed and implemented continuous quality improvement process.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83563"/>
                  </a:ext>
                </a:extLst>
              </a:tr>
              <a:tr h="10086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Identify outside funding sources to serve above 200% of FPL</a:t>
                      </a: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Identify Additional Funding Sources above 200% of FPL</a:t>
                      </a: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$10M identified and utilized</a:t>
                      </a:r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Recurring funding that matches the base School Readiness Allocation</a:t>
                      </a:r>
                    </a:p>
                    <a:p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298"/>
                  </a:ext>
                </a:extLst>
              </a:tr>
            </a:tbl>
          </a:graphicData>
        </a:graphic>
      </p:graphicFrame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665" y="2147231"/>
            <a:ext cx="714703" cy="714703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A8FBCFB-39A7-6D36-B9C4-72534E3CC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202694"/>
              </p:ext>
            </p:extLst>
          </p:nvPr>
        </p:nvGraphicFramePr>
        <p:xfrm>
          <a:off x="-1194333" y="-814269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600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A1247E-420C-4943-7FD1-B1A8D6F80CEC}"/>
              </a:ext>
            </a:extLst>
          </p:cNvPr>
          <p:cNvSpPr txBox="1"/>
          <p:nvPr/>
        </p:nvSpPr>
        <p:spPr>
          <a:xfrm>
            <a:off x="426588" y="2313814"/>
            <a:ext cx="116232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5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 Ensure Effectiveness of Current Programs </a:t>
            </a:r>
            <a:endParaRPr lang="en-US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1.P.1 Support sustainable employment of teachers (workforce training program, career ladder trainings, tools, benefits)</a:t>
            </a: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1.P.2 Develop business model supports to promote quality enhancements (BIELE, ELSSA, Accreditation Facilitation)  </a:t>
            </a: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1.P.3 Set reimbursement rates that ensure appropriate ratios by age group </a:t>
            </a:r>
          </a:p>
          <a:p>
            <a:pPr marR="0">
              <a:tabLst>
                <a:tab pos="457200" algn="l"/>
              </a:tabLst>
            </a:pPr>
            <a:endParaRPr lang="en-US" sz="1500" strike="sngStrik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15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 Expand Services </a:t>
            </a:r>
            <a:endParaRPr lang="en-US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2.P.1 Strengthen providers’ business capacity and ability to stay in business</a:t>
            </a: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2.P.2 Seek alternative funding options for providers</a:t>
            </a: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2.P.3 Recruitment of non-contracted providers (CCR&amp;R, ELCOC Fair, Quality Recognition)</a:t>
            </a:r>
          </a:p>
          <a:p>
            <a:pPr marR="0" lvl="0" algn="l" defTabSz="914400" rtl="0" eaLnBrk="1" fontAlgn="auto" latinLnBrk="0" hangingPunct="1">
              <a:buClrTx/>
              <a:buSzTx/>
              <a:tabLst>
                <a:tab pos="457200" algn="l"/>
              </a:tabLst>
              <a:defRPr/>
            </a:pPr>
            <a:endParaRPr lang="en-US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15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3.0 Change Perception of Early Childhood Education </a:t>
            </a:r>
            <a:endParaRPr lang="en-US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3.P.1 Reinforce value of all provider types &amp; support community-wide recruitment </a:t>
            </a:r>
            <a:r>
              <a:rPr lang="en-US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(FCCH, Faith-based, </a:t>
            </a:r>
          </a:p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r>
              <a:rPr lang="en-US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Non-profit, For Profit, Non-traditional hour care)</a:t>
            </a: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3.P.2 Value early care &amp; education Businesses as the catalyst that helps families work and children prepare for success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500" dirty="0">
              <a:effectLst/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15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4.0 Advocate for ECE Policies </a:t>
            </a:r>
            <a:endParaRPr lang="en-US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4.P.1 Advocate to increase market rates (Reimbursing at the true cost of care)</a:t>
            </a: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4.P.2 Advocate for more flexible quality funding (less restriction in allowable cost pools)</a:t>
            </a: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4.P.4 Amplify provider voices (town halls, connection between legislators/commissioners and providers)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1600" strike="sng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02894-6455-BE15-7A54-438F0277BF7F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F89223"/>
          </a:solidFill>
          <a:ln>
            <a:solidFill>
              <a:srgbClr val="F8922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2CF1C346-A6B3-3A20-B29C-AD5FC82F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630593"/>
              </p:ext>
            </p:extLst>
          </p:nvPr>
        </p:nvGraphicFramePr>
        <p:xfrm>
          <a:off x="-1184393" y="-820369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988DA7AF-0FB6-E2C4-FF3A-29B099E5F849}"/>
              </a:ext>
            </a:extLst>
          </p:cNvPr>
          <p:cNvSpPr/>
          <p:nvPr/>
        </p:nvSpPr>
        <p:spPr>
          <a:xfrm>
            <a:off x="10005246" y="3292868"/>
            <a:ext cx="2044557" cy="2008598"/>
          </a:xfrm>
          <a:prstGeom prst="ellipse">
            <a:avLst/>
          </a:prstGeom>
          <a:solidFill>
            <a:schemeClr val="bg1"/>
          </a:solidFill>
          <a:ln>
            <a:solidFill>
              <a:srgbClr val="F89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19878" y="3671768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1C883A-6839-76B8-5587-643440BDE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809070"/>
              </p:ext>
            </p:extLst>
          </p:nvPr>
        </p:nvGraphicFramePr>
        <p:xfrm>
          <a:off x="263471" y="2449017"/>
          <a:ext cx="11313261" cy="434046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79349">
                  <a:extLst>
                    <a:ext uri="{9D8B030D-6E8A-4147-A177-3AD203B41FA5}">
                      <a16:colId xmlns:a16="http://schemas.microsoft.com/office/drawing/2014/main" val="2734421155"/>
                    </a:ext>
                  </a:extLst>
                </a:gridCol>
                <a:gridCol w="1964210">
                  <a:extLst>
                    <a:ext uri="{9D8B030D-6E8A-4147-A177-3AD203B41FA5}">
                      <a16:colId xmlns:a16="http://schemas.microsoft.com/office/drawing/2014/main" val="4060439449"/>
                    </a:ext>
                  </a:extLst>
                </a:gridCol>
                <a:gridCol w="1611751">
                  <a:extLst>
                    <a:ext uri="{9D8B030D-6E8A-4147-A177-3AD203B41FA5}">
                      <a16:colId xmlns:a16="http://schemas.microsoft.com/office/drawing/2014/main" val="2465563907"/>
                    </a:ext>
                  </a:extLst>
                </a:gridCol>
                <a:gridCol w="2711064">
                  <a:extLst>
                    <a:ext uri="{9D8B030D-6E8A-4147-A177-3AD203B41FA5}">
                      <a16:colId xmlns:a16="http://schemas.microsoft.com/office/drawing/2014/main" val="1948703297"/>
                    </a:ext>
                  </a:extLst>
                </a:gridCol>
                <a:gridCol w="3646887">
                  <a:extLst>
                    <a:ext uri="{9D8B030D-6E8A-4147-A177-3AD203B41FA5}">
                      <a16:colId xmlns:a16="http://schemas.microsoft.com/office/drawing/2014/main" val="2974564717"/>
                    </a:ext>
                  </a:extLst>
                </a:gridCol>
              </a:tblGrid>
              <a:tr h="4545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/>
                        </a:rPr>
                        <a:t>Priorities </a:t>
                      </a:r>
                      <a:endParaRPr lang="en-US"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/>
                        </a:rPr>
                        <a:t>Strategic Plan Goal</a:t>
                      </a:r>
                    </a:p>
                  </a:txBody>
                  <a:tcP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/>
                        </a:rPr>
                        <a:t>Strategies</a:t>
                      </a:r>
                    </a:p>
                  </a:txBody>
                  <a:tcP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/>
                        </a:rPr>
                        <a:t>Metric for Year </a:t>
                      </a:r>
                      <a:endParaRPr lang="en-US"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/>
                        </a:rPr>
                        <a:t>Final Metric Goal </a:t>
                      </a:r>
                      <a:endParaRPr lang="en-US"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05771"/>
                  </a:ext>
                </a:extLst>
              </a:tr>
              <a:tr h="100861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Century Gothic"/>
                        </a:rPr>
                        <a:t>Stabilizing Contracted Early Learning Businesses</a:t>
                      </a:r>
                    </a:p>
                  </a:txBody>
                  <a:tcPr anchor="ctr">
                    <a:solidFill>
                      <a:srgbClr val="FFEFE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500" b="0" u="none"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Develop business model supports to promote quality enhancements (Business Institute, ELSSA, Accreditation Facilitation)  </a:t>
                      </a:r>
                      <a:endParaRPr lang="en-US" sz="1500" b="0" u="none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500" b="0">
                        <a:latin typeface="Century Gothic" panose="020B0502020202020204" pitchFamily="34" charset="0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500" u="none"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Strengthen providers’ business capacity and ability to stay in business</a:t>
                      </a:r>
                    </a:p>
                  </a:txBody>
                  <a:tcPr anchor="ctr"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Business Acumen Trainings &amp; Technical Assistance</a:t>
                      </a:r>
                    </a:p>
                  </a:txBody>
                  <a:tcP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Enroll all Business Institute Alumni into ELSSA and LeggUp to promote continued use of Business Acumen Trainings &amp; Technical Assistance</a:t>
                      </a:r>
                      <a:endParaRPr lang="en-US" sz="1500" b="0">
                        <a:latin typeface="Century Gothic"/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500" b="0"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50% of ELCOC Contracted Early Learning Providers have graduated from Business Institute. </a:t>
                      </a:r>
                      <a:endParaRPr lang="en-US" sz="15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5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500" b="0"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75% of ELCOC Contracted Early Learning Providers have taken part in a business acumen training support and/or conference</a:t>
                      </a:r>
                    </a:p>
                  </a:txBody>
                  <a:tcPr marL="68580" marR="68580" marT="0" marB="0"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57086"/>
                  </a:ext>
                </a:extLst>
              </a:tr>
              <a:tr h="814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Retention of Contracted providers</a:t>
                      </a:r>
                    </a:p>
                  </a:txBody>
                  <a:tcPr marL="68580" marR="68580" marT="0" marB="0"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Maintain 90% of contracted providers</a:t>
                      </a:r>
                      <a:endParaRPr lang="en-US" sz="1500" b="0">
                        <a:latin typeface="Century Gothic"/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Maintenance of 100% of contracted providers (except in cases of closure/sale or termination)</a:t>
                      </a:r>
                    </a:p>
                  </a:txBody>
                  <a:tcP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83563"/>
                  </a:ext>
                </a:extLst>
              </a:tr>
              <a:tr h="1008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Increase the number of Contracted Gold Seal Providers to 200 (or by 100%)</a:t>
                      </a:r>
                      <a:endParaRPr lang="en-US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Accreditation &amp; Facilitation</a:t>
                      </a:r>
                    </a:p>
                    <a:p>
                      <a:endParaRPr lang="en-US" sz="15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Implementation of First cohort Accreditation Academy with 50 Participants</a:t>
                      </a:r>
                      <a:endParaRPr lang="en-US" sz="1500">
                        <a:latin typeface="Century Gothic"/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Increase the number of Contracted Gold Seal Providers to 200 (or by 100%)</a:t>
                      </a:r>
                      <a:endParaRPr lang="en-US" sz="1500" dirty="0">
                        <a:latin typeface="Century Gothic"/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298"/>
                  </a:ext>
                </a:extLst>
              </a:tr>
            </a:tbl>
          </a:graphicData>
        </a:graphic>
      </p:graphicFrame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6482" y="2322689"/>
            <a:ext cx="714703" cy="7147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9AAC9E-47A5-D087-D3AE-5710F76561D9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F89223"/>
          </a:solidFill>
          <a:ln>
            <a:solidFill>
              <a:srgbClr val="F8922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A077FD1-D1D0-2423-6989-26909E82E9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307349"/>
              </p:ext>
            </p:extLst>
          </p:nvPr>
        </p:nvGraphicFramePr>
        <p:xfrm>
          <a:off x="-1184393" y="-784453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8965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A1247E-420C-4943-7FD1-B1A8D6F80CEC}"/>
              </a:ext>
            </a:extLst>
          </p:cNvPr>
          <p:cNvSpPr txBox="1"/>
          <p:nvPr/>
        </p:nvSpPr>
        <p:spPr>
          <a:xfrm>
            <a:off x="187888" y="2372448"/>
            <a:ext cx="11623215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 Ensure Effectiveness of Current Programs </a:t>
            </a:r>
            <a:endParaRPr lang="en-US" sz="17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7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1.T.1 Partner with providers and the Children’s Forum to establish pay &amp; credential pathway     (development, credentialing, incentives)</a:t>
            </a: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7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1.T.2 Support sustainable employment of teachers </a:t>
            </a:r>
            <a:r>
              <a:rPr lang="en-US" sz="17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(workforce training program, career ladder trainings, tools, benefits)</a:t>
            </a:r>
          </a:p>
          <a:p>
            <a:pPr marR="0" lvl="0" algn="l" defTabSz="914400" rtl="0" eaLnBrk="1" fontAlgn="auto" latinLnBrk="0" hangingPunct="1">
              <a:buClrTx/>
              <a:buSzTx/>
              <a:tabLst>
                <a:tab pos="457200" algn="l"/>
              </a:tabLst>
              <a:defRPr/>
            </a:pPr>
            <a:endParaRPr lang="en-US" sz="17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1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 Expand Services </a:t>
            </a:r>
            <a:endParaRPr lang="en-US" sz="17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7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2.T.1 Recognize &amp; reward teachers (Teacher Appreciation and Recognition)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7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2.T.2 Create and provide a menu of supports </a:t>
            </a:r>
            <a:r>
              <a:rPr lang="en-US" sz="17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(DAP curriculum &amp; assessment, coaching,                 consultation, communities of practice, and materials)</a:t>
            </a:r>
          </a:p>
          <a:p>
            <a:pPr marR="0">
              <a:tabLst>
                <a:tab pos="457200" algn="l"/>
              </a:tabLst>
            </a:pPr>
            <a:endParaRPr lang="en-US" sz="17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1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3.0 Change Perception of Early Childhood Education </a:t>
            </a:r>
            <a:endParaRPr lang="en-US" sz="17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7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3.T.1 Reinforce value of teachers for all age groups &amp; support community-wide recruitment</a:t>
            </a:r>
          </a:p>
          <a:p>
            <a:pPr marR="0" lvl="0" algn="l" defTabSz="914400" rtl="0" eaLnBrk="1" fontAlgn="auto" latinLnBrk="0" hangingPunct="1">
              <a:buClrTx/>
              <a:buSzTx/>
              <a:tabLst>
                <a:tab pos="457200" algn="l"/>
              </a:tabLst>
              <a:defRPr/>
            </a:pPr>
            <a:endParaRPr lang="en-US" sz="1700" u="non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1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4.0 Advocate for ECE Policies </a:t>
            </a:r>
            <a:endParaRPr lang="en-US" sz="17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7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4.T.1 Amplify teacher voices (town halls, connection between legislators/commissioners                           and providers)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en-US" sz="17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1700" strike="sng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02894-6455-BE15-7A54-438F0277BF7F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4BAFE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2CF1C346-A6B3-3A20-B29C-AD5FC82F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141104"/>
              </p:ext>
            </p:extLst>
          </p:nvPr>
        </p:nvGraphicFramePr>
        <p:xfrm>
          <a:off x="-1184393" y="-820369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988DA7AF-0FB6-E2C4-FF3A-29B099E5F849}"/>
              </a:ext>
            </a:extLst>
          </p:cNvPr>
          <p:cNvSpPr/>
          <p:nvPr/>
        </p:nvSpPr>
        <p:spPr>
          <a:xfrm>
            <a:off x="10111445" y="4749231"/>
            <a:ext cx="2044557" cy="2008598"/>
          </a:xfrm>
          <a:prstGeom prst="ellipse">
            <a:avLst/>
          </a:prstGeom>
          <a:solidFill>
            <a:schemeClr val="bg1"/>
          </a:solidFill>
          <a:ln>
            <a:solidFill>
              <a:srgbClr val="4BA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72461" y="518203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0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1C883A-6839-76B8-5587-643440BDE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191183"/>
              </p:ext>
            </p:extLst>
          </p:nvPr>
        </p:nvGraphicFramePr>
        <p:xfrm>
          <a:off x="236971" y="2712993"/>
          <a:ext cx="11361473" cy="406549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31671">
                  <a:extLst>
                    <a:ext uri="{9D8B030D-6E8A-4147-A177-3AD203B41FA5}">
                      <a16:colId xmlns:a16="http://schemas.microsoft.com/office/drawing/2014/main" val="3994666734"/>
                    </a:ext>
                  </a:extLst>
                </a:gridCol>
                <a:gridCol w="2466474">
                  <a:extLst>
                    <a:ext uri="{9D8B030D-6E8A-4147-A177-3AD203B41FA5}">
                      <a16:colId xmlns:a16="http://schemas.microsoft.com/office/drawing/2014/main" val="4060439449"/>
                    </a:ext>
                  </a:extLst>
                </a:gridCol>
                <a:gridCol w="1672389">
                  <a:extLst>
                    <a:ext uri="{9D8B030D-6E8A-4147-A177-3AD203B41FA5}">
                      <a16:colId xmlns:a16="http://schemas.microsoft.com/office/drawing/2014/main" val="2465563907"/>
                    </a:ext>
                  </a:extLst>
                </a:gridCol>
                <a:gridCol w="1833072">
                  <a:extLst>
                    <a:ext uri="{9D8B030D-6E8A-4147-A177-3AD203B41FA5}">
                      <a16:colId xmlns:a16="http://schemas.microsoft.com/office/drawing/2014/main" val="1948703297"/>
                    </a:ext>
                  </a:extLst>
                </a:gridCol>
                <a:gridCol w="3857867">
                  <a:extLst>
                    <a:ext uri="{9D8B030D-6E8A-4147-A177-3AD203B41FA5}">
                      <a16:colId xmlns:a16="http://schemas.microsoft.com/office/drawing/2014/main" val="2974564717"/>
                    </a:ext>
                  </a:extLst>
                </a:gridCol>
              </a:tblGrid>
              <a:tr h="4545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Priorities </a:t>
                      </a:r>
                    </a:p>
                  </a:txBody>
                  <a:tcPr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Strategic Plan Goal</a:t>
                      </a:r>
                    </a:p>
                  </a:txBody>
                  <a:tcPr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Strategies</a:t>
                      </a:r>
                    </a:p>
                  </a:txBody>
                  <a:tcPr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Metric for Year </a:t>
                      </a:r>
                    </a:p>
                  </a:txBody>
                  <a:tcPr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Final Metric Goal </a:t>
                      </a:r>
                    </a:p>
                  </a:txBody>
                  <a:tcPr>
                    <a:solidFill>
                      <a:srgbClr val="D0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05771"/>
                  </a:ext>
                </a:extLst>
              </a:tr>
              <a:tr h="10086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Recruitment &amp; Retention</a:t>
                      </a:r>
                    </a:p>
                  </a:txBody>
                  <a:tcPr marL="68580" marR="68580" marT="0" marB="0" anchor="ctr">
                    <a:solidFill>
                      <a:srgbClr val="E9F2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500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 with providers and the Children’s Forum to establish pay &amp; credential pathway     (development, credentialing, incentives)</a:t>
                      </a:r>
                    </a:p>
                    <a:p>
                      <a:pPr marL="0" marR="0" indent="0"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US" sz="1500" u="none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500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sustainable employment of teachers </a:t>
                      </a:r>
                      <a:r>
                        <a:rPr lang="en-US" sz="15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(workforce training program, career ladder trainings, tools, benefits)</a:t>
                      </a:r>
                    </a:p>
                  </a:txBody>
                  <a:tcPr>
                    <a:solidFill>
                      <a:srgbClr val="E9F2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Recruitment Pipeline through Incentive$ Program</a:t>
                      </a:r>
                    </a:p>
                  </a:txBody>
                  <a:tcPr>
                    <a:solidFill>
                      <a:srgbClr val="E9F2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Enroll and Retain 500 Early Care and Education Professionals in the tracked Incentive$ by 6/30/23</a:t>
                      </a:r>
                      <a:endParaRPr lang="en-US" sz="15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9F2FA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1000 teachers accessing Incentive$</a:t>
                      </a:r>
                    </a:p>
                    <a:p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50% of tracked early learning teachers stay in early learning</a:t>
                      </a:r>
                    </a:p>
                    <a:p>
                      <a:endParaRPr lang="en-US" sz="1500" b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9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57086"/>
                  </a:ext>
                </a:extLst>
              </a:tr>
              <a:tr h="191935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Recruitment &amp; Retention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TEACH Scholarships</a:t>
                      </a:r>
                      <a:endParaRPr lang="en-US" sz="15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10% increase in the number of Early Care and Education Professionals accessing TEACH Scholarships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50% increase in the number of Early Care and Education Professionals accessing TEACH Scholarships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383563"/>
                  </a:ext>
                </a:extLst>
              </a:tr>
            </a:tbl>
          </a:graphicData>
        </a:graphic>
      </p:graphicFrame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4025" y="2451713"/>
            <a:ext cx="714703" cy="7147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074928-CC91-A608-4B4A-473EF7355F28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4BAFE2"/>
          </a:solidFill>
          <a:ln>
            <a:solidFill>
              <a:srgbClr val="4BAFE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A48DE26-A923-A902-9C5A-C90E5D1F6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96041"/>
              </p:ext>
            </p:extLst>
          </p:nvPr>
        </p:nvGraphicFramePr>
        <p:xfrm>
          <a:off x="-1072294" y="-811682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1666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A1247E-420C-4943-7FD1-B1A8D6F80CEC}"/>
              </a:ext>
            </a:extLst>
          </p:cNvPr>
          <p:cNvSpPr txBox="1"/>
          <p:nvPr/>
        </p:nvSpPr>
        <p:spPr>
          <a:xfrm>
            <a:off x="320277" y="3119928"/>
            <a:ext cx="116232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 Ensure Effectiveness of Current Programs 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1.E.1 </a:t>
            </a: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DEI across the Organization &amp; Board (Diversity, Equity, &amp; Inclusion)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1.E.2 </a:t>
            </a:r>
            <a:r>
              <a:rPr lang="en-US" sz="1600" strike="noStrik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onboarding process, provide mentorship, strengthen performance measures, </a:t>
            </a:r>
            <a:endParaRPr lang="en-US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tabLst>
                <a:tab pos="457200" algn="l"/>
              </a:tabLst>
            </a:pPr>
            <a:r>
              <a:rPr lang="en-US" sz="1600" strike="noStrik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and growth plans</a:t>
            </a:r>
            <a:endParaRPr lang="en-US" sz="1600" strike="sngStrik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1.E.3 </a:t>
            </a: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staffing &amp; strengthen retention</a:t>
            </a:r>
          </a:p>
          <a:p>
            <a:pPr marR="0">
              <a:tabLst>
                <a:tab pos="457200" algn="l"/>
              </a:tabLst>
            </a:pPr>
            <a:endParaRPr lang="en-US" sz="1600" u="non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 Expand Services 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2.E.1 Support employee growth models with professional development and career </a:t>
            </a:r>
          </a:p>
          <a:p>
            <a:pPr marR="0" algn="l">
              <a:tabLst>
                <a:tab pos="457200" algn="l"/>
              </a:tabLs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ladder supports</a:t>
            </a:r>
          </a:p>
          <a:p>
            <a:pPr marR="0">
              <a:tabLst>
                <a:tab pos="457200" algn="l"/>
              </a:tabLst>
            </a:pPr>
            <a:endParaRPr lang="en-US" sz="1600" u="non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02894-6455-BE15-7A54-438F0277BF7F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50C62F"/>
          </a:solidFill>
          <a:ln>
            <a:solidFill>
              <a:srgbClr val="50C62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2CF1C346-A6B3-3A20-B29C-AD5FC82F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761297"/>
              </p:ext>
            </p:extLst>
          </p:nvPr>
        </p:nvGraphicFramePr>
        <p:xfrm>
          <a:off x="-1151110" y="-826296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988DA7AF-0FB6-E2C4-FF3A-29B099E5F849}"/>
              </a:ext>
            </a:extLst>
          </p:cNvPr>
          <p:cNvSpPr/>
          <p:nvPr/>
        </p:nvSpPr>
        <p:spPr>
          <a:xfrm>
            <a:off x="9887558" y="4767209"/>
            <a:ext cx="2044557" cy="2008598"/>
          </a:xfrm>
          <a:prstGeom prst="ellipse">
            <a:avLst/>
          </a:prstGeom>
          <a:solidFill>
            <a:schemeClr val="bg1"/>
          </a:solidFill>
          <a:ln>
            <a:solidFill>
              <a:srgbClr val="50C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38337" y="518203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2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1C883A-6839-76B8-5587-643440BDE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753612"/>
              </p:ext>
            </p:extLst>
          </p:nvPr>
        </p:nvGraphicFramePr>
        <p:xfrm>
          <a:off x="248507" y="2974189"/>
          <a:ext cx="11349934" cy="371503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80293">
                  <a:extLst>
                    <a:ext uri="{9D8B030D-6E8A-4147-A177-3AD203B41FA5}">
                      <a16:colId xmlns:a16="http://schemas.microsoft.com/office/drawing/2014/main" val="3288284110"/>
                    </a:ext>
                  </a:extLst>
                </a:gridCol>
                <a:gridCol w="1420426">
                  <a:extLst>
                    <a:ext uri="{9D8B030D-6E8A-4147-A177-3AD203B41FA5}">
                      <a16:colId xmlns:a16="http://schemas.microsoft.com/office/drawing/2014/main" val="4060439449"/>
                    </a:ext>
                  </a:extLst>
                </a:gridCol>
                <a:gridCol w="2503503">
                  <a:extLst>
                    <a:ext uri="{9D8B030D-6E8A-4147-A177-3AD203B41FA5}">
                      <a16:colId xmlns:a16="http://schemas.microsoft.com/office/drawing/2014/main" val="2465563907"/>
                    </a:ext>
                  </a:extLst>
                </a:gridCol>
                <a:gridCol w="3338004">
                  <a:extLst>
                    <a:ext uri="{9D8B030D-6E8A-4147-A177-3AD203B41FA5}">
                      <a16:colId xmlns:a16="http://schemas.microsoft.com/office/drawing/2014/main" val="1948703297"/>
                    </a:ext>
                  </a:extLst>
                </a:gridCol>
                <a:gridCol w="2507708">
                  <a:extLst>
                    <a:ext uri="{9D8B030D-6E8A-4147-A177-3AD203B41FA5}">
                      <a16:colId xmlns:a16="http://schemas.microsoft.com/office/drawing/2014/main" val="2974564717"/>
                    </a:ext>
                  </a:extLst>
                </a:gridCol>
              </a:tblGrid>
              <a:tr h="45450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Priorities</a:t>
                      </a:r>
                    </a:p>
                  </a:txBody>
                  <a:tcPr>
                    <a:solidFill>
                      <a:srgbClr val="50C6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Strategic Plan Goal</a:t>
                      </a:r>
                    </a:p>
                  </a:txBody>
                  <a:tcPr>
                    <a:solidFill>
                      <a:srgbClr val="50C6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Strategies</a:t>
                      </a:r>
                    </a:p>
                  </a:txBody>
                  <a:tcPr>
                    <a:solidFill>
                      <a:srgbClr val="50C6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Metric for Year </a:t>
                      </a:r>
                    </a:p>
                  </a:txBody>
                  <a:tcPr>
                    <a:solidFill>
                      <a:srgbClr val="50C6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Final Metric Goal </a:t>
                      </a:r>
                    </a:p>
                  </a:txBody>
                  <a:tcPr>
                    <a:solidFill>
                      <a:srgbClr val="50C6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05771"/>
                  </a:ext>
                </a:extLst>
              </a:tr>
              <a:tr h="751715">
                <a:tc rowSpan="2"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Develop a Nimble Organizational Structure</a:t>
                      </a:r>
                      <a:endParaRPr lang="en-US" sz="15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Strengthen DEI across the Organization </a:t>
                      </a:r>
                    </a:p>
                  </a:txBody>
                  <a:tcPr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Strengthen onboarding process, provide mentorship, strengthen performance measures, and growth plans</a:t>
                      </a:r>
                      <a:endParaRPr lang="en-US" sz="15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Develop onboarding process.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Revise Performance Evaluation Tool.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Create Professional Development Growth Plans aligned with staff interests. </a:t>
                      </a:r>
                      <a:endParaRPr lang="en-US" sz="15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Successful reorganization of Human Resources to support complex work of ELCOC</a:t>
                      </a:r>
                    </a:p>
                  </a:txBody>
                  <a:tcPr>
                    <a:solidFill>
                      <a:srgbClr val="D0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57086"/>
                  </a:ext>
                </a:extLst>
              </a:tr>
              <a:tr h="1733833">
                <a:tc vMerge="1">
                  <a:txBody>
                    <a:bodyPr/>
                    <a:lstStyle/>
                    <a:p>
                      <a:endParaRPr lang="en-US" sz="13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 staffing &amp; strengthen retention</a:t>
                      </a:r>
                      <a:endParaRPr lang="en-US" sz="15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Evaluate staffing &amp; strengthen retention</a:t>
                      </a:r>
                    </a:p>
                  </a:txBody>
                  <a:tcPr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Staff Satisfaction Survey is initiated. Baseline data reviewed.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Identify enhancements to improve Staff Workplace Satisfaction.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Implement and track success.</a:t>
                      </a:r>
                      <a:endParaRPr lang="en-US" sz="15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75% of staff rate that they are very satisfied with their current employment with the ELCOC.</a:t>
                      </a:r>
                    </a:p>
                    <a:p>
                      <a:pPr lvl="0"/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80% Annual Retention Rate</a:t>
                      </a:r>
                    </a:p>
                  </a:txBody>
                  <a:tcPr>
                    <a:solidFill>
                      <a:srgbClr val="D0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8356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39AAC9E-47A5-D087-D3AE-5710F76561D9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50C62F"/>
          </a:solidFill>
          <a:ln>
            <a:solidFill>
              <a:srgbClr val="50C62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7ACBC7-9F96-974B-70E8-AC406C53D4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359000"/>
              </p:ext>
            </p:extLst>
          </p:nvPr>
        </p:nvGraphicFramePr>
        <p:xfrm>
          <a:off x="-1066526" y="-784878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74655" y="2748481"/>
            <a:ext cx="714703" cy="71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9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CO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9A00"/>
      </a:accent1>
      <a:accent2>
        <a:srgbClr val="FFD000"/>
      </a:accent2>
      <a:accent3>
        <a:srgbClr val="50C62F"/>
      </a:accent3>
      <a:accent4>
        <a:srgbClr val="4BAFE2"/>
      </a:accent4>
      <a:accent5>
        <a:srgbClr val="FF9A00"/>
      </a:accent5>
      <a:accent6>
        <a:srgbClr val="FFD000"/>
      </a:accent6>
      <a:hlink>
        <a:srgbClr val="4BAFE2"/>
      </a:hlink>
      <a:folHlink>
        <a:srgbClr val="50C6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1549</Words>
  <Application>Microsoft Office PowerPoint</Application>
  <PresentationFormat>Widescreen</PresentationFormat>
  <Paragraphs>227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Amasis MT Pro</vt:lpstr>
      <vt:lpstr>Arial</vt:lpstr>
      <vt:lpstr>Calibri</vt:lpstr>
      <vt:lpstr>Century Gothic</vt:lpstr>
      <vt:lpstr>Futura Medium</vt:lpstr>
      <vt:lpstr>Futura PT Extra Bold</vt:lpstr>
      <vt:lpstr>Proxima Nova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 Bouch</dc:creator>
  <cp:lastModifiedBy>Cori Muller</cp:lastModifiedBy>
  <cp:revision>4</cp:revision>
  <cp:lastPrinted>2023-02-08T20:15:59Z</cp:lastPrinted>
  <dcterms:created xsi:type="dcterms:W3CDTF">2019-06-11T20:35:51Z</dcterms:created>
  <dcterms:modified xsi:type="dcterms:W3CDTF">2023-05-10T17:54:28Z</dcterms:modified>
</cp:coreProperties>
</file>