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7" r:id="rId3"/>
    <p:sldId id="293" r:id="rId4"/>
    <p:sldId id="299" r:id="rId5"/>
    <p:sldId id="297" r:id="rId6"/>
    <p:sldId id="295" r:id="rId7"/>
    <p:sldId id="296" r:id="rId8"/>
    <p:sldId id="308" r:id="rId9"/>
    <p:sldId id="305" r:id="rId10"/>
    <p:sldId id="301" r:id="rId11"/>
    <p:sldId id="302" r:id="rId12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F822C7-9C94-49AE-93C2-5A95AAF165FE}">
          <p14:sldIdLst>
            <p14:sldId id="256"/>
          </p14:sldIdLst>
        </p14:section>
        <p14:section name="Section 5" id="{8F05BBC0-CDC9-45CD-BA7F-DACA94B673AB}">
          <p14:sldIdLst>
            <p14:sldId id="277"/>
            <p14:sldId id="293"/>
            <p14:sldId id="299"/>
            <p14:sldId id="297"/>
            <p14:sldId id="295"/>
            <p14:sldId id="296"/>
            <p14:sldId id="308"/>
            <p14:sldId id="305"/>
            <p14:sldId id="301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62F"/>
    <a:srgbClr val="FFD000"/>
    <a:srgbClr val="FFFAE6"/>
    <a:srgbClr val="626668"/>
    <a:srgbClr val="CBCBCB"/>
    <a:srgbClr val="E7E7E7"/>
    <a:srgbClr val="D0EACD"/>
    <a:srgbClr val="E9F5E8"/>
    <a:srgbClr val="D0E3F4"/>
    <a:srgbClr val="FFF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8A54A2-9E49-4030-BB17-2B77BA42C2D0}" v="1" dt="2023-04-24T12:08:59.1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2800" b="1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pPr algn="ctr"/>
          <a:r>
            <a:rPr lang="en-US" sz="1600" b="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2000" b="1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2800" b="1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2400" b="1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2400" b="1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pPr algn="ctr"/>
          <a:r>
            <a:rPr lang="en-US" sz="1600" b="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2500" b="1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 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pPr algn="ctr"/>
          <a:r>
            <a:rPr lang="en-US" sz="1600" b="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2500" b="1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>
              <a:latin typeface="Century Gothic" panose="020B0502020202020204" pitchFamily="34" charset="0"/>
            </a:rPr>
            <a:t>Community 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2600" b="1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r>
            <a:rPr lang="en-US" sz="2600" b="1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4B23310-F838-4C92-955C-30DB83E2183C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B4EFBE9-4D87-49FC-9496-13EEB2C1C9DD}">
      <dgm:prSet custT="1"/>
      <dgm:spPr/>
      <dgm:t>
        <a:bodyPr/>
        <a:lstStyle/>
        <a:p>
          <a:r>
            <a:rPr lang="en-US" sz="1600" b="0">
              <a:latin typeface="Century Gothic" panose="020B0502020202020204" pitchFamily="34" charset="0"/>
            </a:rPr>
            <a:t>Families</a:t>
          </a:r>
        </a:p>
      </dgm:t>
    </dgm:pt>
    <dgm:pt modelId="{8F3C80C9-E1F1-4C90-A3B3-8E9065524C70}" type="parTrans" cxnId="{2E7811AD-B6A8-4018-9169-3FEAB7323053}">
      <dgm:prSet/>
      <dgm:spPr/>
      <dgm:t>
        <a:bodyPr/>
        <a:lstStyle/>
        <a:p>
          <a:endParaRPr lang="en-US"/>
        </a:p>
      </dgm:t>
    </dgm:pt>
    <dgm:pt modelId="{FFFBFBF5-5ED8-46F1-A2AF-2ABE718F4EF4}" type="sibTrans" cxnId="{2E7811AD-B6A8-4018-9169-3FEAB7323053}">
      <dgm:prSet/>
      <dgm:spPr/>
      <dgm:t>
        <a:bodyPr/>
        <a:lstStyle/>
        <a:p>
          <a:endParaRPr lang="en-US"/>
        </a:p>
      </dgm:t>
    </dgm:pt>
    <dgm:pt modelId="{AF99EB70-E864-42AA-8862-2854F821514D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Providers</a:t>
          </a:r>
        </a:p>
      </dgm:t>
    </dgm:pt>
    <dgm:pt modelId="{D7EC0943-3DBD-4CD1-B1FC-7C0CBAB29590}" type="parTrans" cxnId="{383DD2E7-B85E-4D4F-96B8-A841FB61F18B}">
      <dgm:prSet/>
      <dgm:spPr/>
      <dgm:t>
        <a:bodyPr/>
        <a:lstStyle/>
        <a:p>
          <a:endParaRPr lang="en-US"/>
        </a:p>
      </dgm:t>
    </dgm:pt>
    <dgm:pt modelId="{FCB04D48-6446-4F47-A4E2-5127C57A56B5}" type="sibTrans" cxnId="{383DD2E7-B85E-4D4F-96B8-A841FB61F18B}">
      <dgm:prSet/>
      <dgm:spPr/>
      <dgm:t>
        <a:bodyPr/>
        <a:lstStyle/>
        <a:p>
          <a:endParaRPr lang="en-US"/>
        </a:p>
      </dgm:t>
    </dgm:pt>
    <dgm:pt modelId="{1DD971FF-84EA-4CAA-8FD7-50510D6B9316}">
      <dgm:prSet custT="1"/>
      <dgm:spPr/>
      <dgm:t>
        <a:bodyPr/>
        <a:lstStyle/>
        <a:p>
          <a:r>
            <a:rPr lang="en-US" sz="1600">
              <a:latin typeface="Century Gothic" panose="020B0502020202020204" pitchFamily="34" charset="0"/>
            </a:rPr>
            <a:t>Teachers</a:t>
          </a:r>
        </a:p>
      </dgm:t>
    </dgm:pt>
    <dgm:pt modelId="{75CD4C3C-4969-4A27-8A96-C4616654F79B}" type="parTrans" cxnId="{146202D1-48F8-4181-BA74-F1FC73F23967}">
      <dgm:prSet/>
      <dgm:spPr/>
      <dgm:t>
        <a:bodyPr/>
        <a:lstStyle/>
        <a:p>
          <a:endParaRPr lang="en-US"/>
        </a:p>
      </dgm:t>
    </dgm:pt>
    <dgm:pt modelId="{47CB1CF6-EE2A-4139-952A-7EA1C068CE52}" type="sibTrans" cxnId="{146202D1-48F8-4181-BA74-F1FC73F23967}">
      <dgm:prSet/>
      <dgm:spPr/>
      <dgm:t>
        <a:bodyPr/>
        <a:lstStyle/>
        <a:p>
          <a:endParaRPr lang="en-US"/>
        </a:p>
      </dgm:t>
    </dgm:pt>
    <dgm:pt modelId="{E4A69D60-B246-4ABA-B873-C3F72F9A4DB5}">
      <dgm:prSet custT="1"/>
      <dgm:spPr/>
      <dgm:t>
        <a:bodyPr/>
        <a:lstStyle/>
        <a:p>
          <a:pPr algn="ctr"/>
          <a:r>
            <a:rPr lang="en-US" sz="1600" b="0">
              <a:latin typeface="Century Gothic" panose="020B0502020202020204" pitchFamily="34" charset="0"/>
            </a:rPr>
            <a:t>ELCOC</a:t>
          </a:r>
        </a:p>
      </dgm:t>
    </dgm:pt>
    <dgm:pt modelId="{848CD2D5-4858-4AD2-9C29-5B88465E08CF}" type="parTrans" cxnId="{928E2ABB-42C9-487B-A3BE-9BA26D96898C}">
      <dgm:prSet/>
      <dgm:spPr/>
      <dgm:t>
        <a:bodyPr/>
        <a:lstStyle/>
        <a:p>
          <a:endParaRPr lang="en-US"/>
        </a:p>
      </dgm:t>
    </dgm:pt>
    <dgm:pt modelId="{30C6E616-079B-498B-BF5F-3417C42244C1}" type="sibTrans" cxnId="{928E2ABB-42C9-487B-A3BE-9BA26D96898C}">
      <dgm:prSet/>
      <dgm:spPr/>
      <dgm:t>
        <a:bodyPr/>
        <a:lstStyle/>
        <a:p>
          <a:endParaRPr lang="en-US"/>
        </a:p>
      </dgm:t>
    </dgm:pt>
    <dgm:pt modelId="{4042B48A-F977-46CD-A77F-1DBDF56A32AF}">
      <dgm:prSet custT="1"/>
      <dgm:spPr>
        <a:ln>
          <a:solidFill>
            <a:srgbClr val="626668"/>
          </a:solidFill>
        </a:ln>
      </dgm:spPr>
      <dgm:t>
        <a:bodyPr/>
        <a:lstStyle/>
        <a:p>
          <a:r>
            <a:rPr lang="en-US" sz="2000" b="1">
              <a:latin typeface="Century Gothic" panose="020B0502020202020204" pitchFamily="34" charset="0"/>
            </a:rPr>
            <a:t>Community</a:t>
          </a:r>
        </a:p>
      </dgm:t>
    </dgm:pt>
    <dgm:pt modelId="{C6F3F1C2-4CBC-4A48-882E-CCFBD4C07B9F}" type="parTrans" cxnId="{1191B3AF-12B1-4045-86AA-7C5453914835}">
      <dgm:prSet/>
      <dgm:spPr/>
      <dgm:t>
        <a:bodyPr/>
        <a:lstStyle/>
        <a:p>
          <a:endParaRPr lang="en-US"/>
        </a:p>
      </dgm:t>
    </dgm:pt>
    <dgm:pt modelId="{8199AEA1-540A-4D53-9741-1946387D3138}" type="sibTrans" cxnId="{1191B3AF-12B1-4045-86AA-7C5453914835}">
      <dgm:prSet/>
      <dgm:spPr/>
      <dgm:t>
        <a:bodyPr/>
        <a:lstStyle/>
        <a:p>
          <a:endParaRPr lang="en-US"/>
        </a:p>
      </dgm:t>
    </dgm:pt>
    <dgm:pt modelId="{F14FBAC2-986B-480E-BD99-1B780F64E1FB}" type="pres">
      <dgm:prSet presAssocID="{64B23310-F838-4C92-955C-30DB83E2183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5FFA2005-F784-4D13-9B25-EFA05C0D4003}" type="pres">
      <dgm:prSet presAssocID="{4042B48A-F977-46CD-A77F-1DBDF56A32AF}" presName="Accent5" presStyleCnt="0"/>
      <dgm:spPr/>
    </dgm:pt>
    <dgm:pt modelId="{38555F44-5C05-4A45-975C-8EB5A8D03E76}" type="pres">
      <dgm:prSet presAssocID="{4042B48A-F977-46CD-A77F-1DBDF56A32AF}" presName="Accent" presStyleLbl="node1" presStyleIdx="0" presStyleCnt="5"/>
      <dgm:spPr>
        <a:solidFill>
          <a:srgbClr val="626668"/>
        </a:solidFill>
        <a:ln>
          <a:solidFill>
            <a:srgbClr val="626668"/>
          </a:solidFill>
        </a:ln>
      </dgm:spPr>
    </dgm:pt>
    <dgm:pt modelId="{6A775D78-5E63-4801-94C0-148B3F344A8B}" type="pres">
      <dgm:prSet presAssocID="{4042B48A-F977-46CD-A77F-1DBDF56A32AF}" presName="ParentBackground5" presStyleCnt="0"/>
      <dgm:spPr/>
    </dgm:pt>
    <dgm:pt modelId="{1460E571-ADC5-4219-B711-3CFE68A386D8}" type="pres">
      <dgm:prSet presAssocID="{4042B48A-F977-46CD-A77F-1DBDF56A32AF}" presName="ParentBackground" presStyleLbl="fgAcc1" presStyleIdx="0" presStyleCnt="5"/>
      <dgm:spPr/>
    </dgm:pt>
    <dgm:pt modelId="{BAC4FF5C-5B9B-49A5-BC94-3A58F573B766}" type="pres">
      <dgm:prSet presAssocID="{4042B48A-F977-46CD-A77F-1DBDF56A32AF}" presName="Parent5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D631F1D5-21B3-4B7B-A030-B524B047FB95}" type="pres">
      <dgm:prSet presAssocID="{E4A69D60-B246-4ABA-B873-C3F72F9A4DB5}" presName="Accent4" presStyleCnt="0"/>
      <dgm:spPr/>
    </dgm:pt>
    <dgm:pt modelId="{B3C41089-D664-4264-B2A3-91C99BD385B7}" type="pres">
      <dgm:prSet presAssocID="{E4A69D60-B246-4ABA-B873-C3F72F9A4DB5}" presName="Accent" presStyleLbl="node1" presStyleIdx="1" presStyleCnt="5"/>
      <dgm:spPr/>
    </dgm:pt>
    <dgm:pt modelId="{2C4AB46F-4C56-470C-AE6C-BBE330C25650}" type="pres">
      <dgm:prSet presAssocID="{E4A69D60-B246-4ABA-B873-C3F72F9A4DB5}" presName="ParentBackground4" presStyleCnt="0"/>
      <dgm:spPr/>
    </dgm:pt>
    <dgm:pt modelId="{4FBBC4E1-6184-4DDF-9A0D-B2D214B1C563}" type="pres">
      <dgm:prSet presAssocID="{E4A69D60-B246-4ABA-B873-C3F72F9A4DB5}" presName="ParentBackground" presStyleLbl="fgAcc1" presStyleIdx="1" presStyleCnt="5"/>
      <dgm:spPr/>
    </dgm:pt>
    <dgm:pt modelId="{EC54ECB3-6DFB-4968-AB91-EF11F311C644}" type="pres">
      <dgm:prSet presAssocID="{E4A69D60-B246-4ABA-B873-C3F72F9A4DB5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A07C5D21-F289-429A-A3C4-EF5702E863AA}" type="pres">
      <dgm:prSet presAssocID="{1DD971FF-84EA-4CAA-8FD7-50510D6B9316}" presName="Accent3" presStyleCnt="0"/>
      <dgm:spPr/>
    </dgm:pt>
    <dgm:pt modelId="{9D150BF5-ACB0-4A4A-BC36-C969B1DB6627}" type="pres">
      <dgm:prSet presAssocID="{1DD971FF-84EA-4CAA-8FD7-50510D6B9316}" presName="Accent" presStyleLbl="node1" presStyleIdx="2" presStyleCnt="5"/>
      <dgm:spPr/>
    </dgm:pt>
    <dgm:pt modelId="{74F77A33-DD43-42EF-8050-53A6BED109FA}" type="pres">
      <dgm:prSet presAssocID="{1DD971FF-84EA-4CAA-8FD7-50510D6B9316}" presName="ParentBackground3" presStyleCnt="0"/>
      <dgm:spPr/>
    </dgm:pt>
    <dgm:pt modelId="{4EDFD668-F0AB-4582-8BB6-029DB08752FD}" type="pres">
      <dgm:prSet presAssocID="{1DD971FF-84EA-4CAA-8FD7-50510D6B9316}" presName="ParentBackground" presStyleLbl="fgAcc1" presStyleIdx="2" presStyleCnt="5"/>
      <dgm:spPr/>
    </dgm:pt>
    <dgm:pt modelId="{36C6BEC7-8269-42AD-9DB1-93BB21AA9D8E}" type="pres">
      <dgm:prSet presAssocID="{1DD971FF-84EA-4CAA-8FD7-50510D6B9316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DD03C26-5E13-4C5F-8DAE-22D3859384C2}" type="pres">
      <dgm:prSet presAssocID="{AF99EB70-E864-42AA-8862-2854F821514D}" presName="Accent2" presStyleCnt="0"/>
      <dgm:spPr/>
    </dgm:pt>
    <dgm:pt modelId="{16992C3F-F6CD-4D92-B461-F5E9F4DF74E2}" type="pres">
      <dgm:prSet presAssocID="{AF99EB70-E864-42AA-8862-2854F821514D}" presName="Accent" presStyleLbl="node1" presStyleIdx="3" presStyleCnt="5"/>
      <dgm:spPr/>
    </dgm:pt>
    <dgm:pt modelId="{A3BFC3C8-AF9A-4294-A789-92105B6E7DD1}" type="pres">
      <dgm:prSet presAssocID="{AF99EB70-E864-42AA-8862-2854F821514D}" presName="ParentBackground2" presStyleCnt="0"/>
      <dgm:spPr/>
    </dgm:pt>
    <dgm:pt modelId="{5B6E19F9-087A-4AC3-9FB4-2D14EDABC235}" type="pres">
      <dgm:prSet presAssocID="{AF99EB70-E864-42AA-8862-2854F821514D}" presName="ParentBackground" presStyleLbl="fgAcc1" presStyleIdx="3" presStyleCnt="5"/>
      <dgm:spPr/>
    </dgm:pt>
    <dgm:pt modelId="{918D53FE-A36F-46D2-86C5-0AABE5602F6C}" type="pres">
      <dgm:prSet presAssocID="{AF99EB70-E864-42AA-8862-2854F821514D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7686132-496D-4124-97EC-43D041B322BC}" type="pres">
      <dgm:prSet presAssocID="{9B4EFBE9-4D87-49FC-9496-13EEB2C1C9DD}" presName="Accent1" presStyleCnt="0"/>
      <dgm:spPr/>
    </dgm:pt>
    <dgm:pt modelId="{90D8BB21-7F55-4C74-A685-8FCDF3044E68}" type="pres">
      <dgm:prSet presAssocID="{9B4EFBE9-4D87-49FC-9496-13EEB2C1C9DD}" presName="Accent" presStyleLbl="node1" presStyleIdx="4" presStyleCnt="5"/>
      <dgm:spPr>
        <a:solidFill>
          <a:srgbClr val="FFD000"/>
        </a:solidFill>
      </dgm:spPr>
    </dgm:pt>
    <dgm:pt modelId="{D686F989-8425-4455-913B-1EC0428861BD}" type="pres">
      <dgm:prSet presAssocID="{9B4EFBE9-4D87-49FC-9496-13EEB2C1C9DD}" presName="ParentBackground1" presStyleCnt="0"/>
      <dgm:spPr/>
    </dgm:pt>
    <dgm:pt modelId="{CEDB30D8-5101-4D6E-B6E5-645558ED8DBF}" type="pres">
      <dgm:prSet presAssocID="{9B4EFBE9-4D87-49FC-9496-13EEB2C1C9DD}" presName="ParentBackground" presStyleLbl="fgAcc1" presStyleIdx="4" presStyleCnt="5"/>
      <dgm:spPr/>
    </dgm:pt>
    <dgm:pt modelId="{14860204-EB81-498A-A912-8878B889FB06}" type="pres">
      <dgm:prSet presAssocID="{9B4EFBE9-4D87-49FC-9496-13EEB2C1C9DD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2D9C8700-DDED-4183-9DB3-8A812AFAEBAE}" type="presOf" srcId="{4042B48A-F977-46CD-A77F-1DBDF56A32AF}" destId="{1460E571-ADC5-4219-B711-3CFE68A386D8}" srcOrd="0" destOrd="0" presId="urn:microsoft.com/office/officeart/2011/layout/CircleProcess"/>
    <dgm:cxn modelId="{BCEB710D-9C62-42EB-B75C-765F322043BC}" type="presOf" srcId="{1DD971FF-84EA-4CAA-8FD7-50510D6B9316}" destId="{4EDFD668-F0AB-4582-8BB6-029DB08752FD}" srcOrd="0" destOrd="0" presId="urn:microsoft.com/office/officeart/2011/layout/CircleProcess"/>
    <dgm:cxn modelId="{A7061E18-8EA9-4CD4-A992-4F29CFDE0C78}" type="presOf" srcId="{AF99EB70-E864-42AA-8862-2854F821514D}" destId="{5B6E19F9-087A-4AC3-9FB4-2D14EDABC235}" srcOrd="0" destOrd="0" presId="urn:microsoft.com/office/officeart/2011/layout/CircleProcess"/>
    <dgm:cxn modelId="{CEEDBE5E-FFBA-4F6F-9F87-D6C3956B8135}" type="presOf" srcId="{1DD971FF-84EA-4CAA-8FD7-50510D6B9316}" destId="{36C6BEC7-8269-42AD-9DB1-93BB21AA9D8E}" srcOrd="1" destOrd="0" presId="urn:microsoft.com/office/officeart/2011/layout/CircleProcess"/>
    <dgm:cxn modelId="{82E2FD6C-0201-4D2E-AFC0-86036F930F4D}" type="presOf" srcId="{64B23310-F838-4C92-955C-30DB83E2183C}" destId="{F14FBAC2-986B-480E-BD99-1B780F64E1FB}" srcOrd="0" destOrd="0" presId="urn:microsoft.com/office/officeart/2011/layout/CircleProcess"/>
    <dgm:cxn modelId="{F038AE72-6993-4CDF-B2CC-B341A651B365}" type="presOf" srcId="{4042B48A-F977-46CD-A77F-1DBDF56A32AF}" destId="{BAC4FF5C-5B9B-49A5-BC94-3A58F573B766}" srcOrd="1" destOrd="0" presId="urn:microsoft.com/office/officeart/2011/layout/CircleProcess"/>
    <dgm:cxn modelId="{A0F91976-F599-4808-927D-D493F9845ACF}" type="presOf" srcId="{E4A69D60-B246-4ABA-B873-C3F72F9A4DB5}" destId="{4FBBC4E1-6184-4DDF-9A0D-B2D214B1C563}" srcOrd="0" destOrd="0" presId="urn:microsoft.com/office/officeart/2011/layout/CircleProcess"/>
    <dgm:cxn modelId="{51ABC659-723A-49E4-8C18-0748FBAD472B}" type="presOf" srcId="{9B4EFBE9-4D87-49FC-9496-13EEB2C1C9DD}" destId="{CEDB30D8-5101-4D6E-B6E5-645558ED8DBF}" srcOrd="0" destOrd="0" presId="urn:microsoft.com/office/officeart/2011/layout/CircleProcess"/>
    <dgm:cxn modelId="{8CF2A77E-CE01-4BD3-9269-80B29FCFA7D9}" type="presOf" srcId="{9B4EFBE9-4D87-49FC-9496-13EEB2C1C9DD}" destId="{14860204-EB81-498A-A912-8878B889FB06}" srcOrd="1" destOrd="0" presId="urn:microsoft.com/office/officeart/2011/layout/CircleProcess"/>
    <dgm:cxn modelId="{1BBD0280-5DCC-4008-A548-402D6B8AF420}" type="presOf" srcId="{E4A69D60-B246-4ABA-B873-C3F72F9A4DB5}" destId="{EC54ECB3-6DFB-4968-AB91-EF11F311C644}" srcOrd="1" destOrd="0" presId="urn:microsoft.com/office/officeart/2011/layout/CircleProcess"/>
    <dgm:cxn modelId="{2E7811AD-B6A8-4018-9169-3FEAB7323053}" srcId="{64B23310-F838-4C92-955C-30DB83E2183C}" destId="{9B4EFBE9-4D87-49FC-9496-13EEB2C1C9DD}" srcOrd="0" destOrd="0" parTransId="{8F3C80C9-E1F1-4C90-A3B3-8E9065524C70}" sibTransId="{FFFBFBF5-5ED8-46F1-A2AF-2ABE718F4EF4}"/>
    <dgm:cxn modelId="{1191B3AF-12B1-4045-86AA-7C5453914835}" srcId="{64B23310-F838-4C92-955C-30DB83E2183C}" destId="{4042B48A-F977-46CD-A77F-1DBDF56A32AF}" srcOrd="4" destOrd="0" parTransId="{C6F3F1C2-4CBC-4A48-882E-CCFBD4C07B9F}" sibTransId="{8199AEA1-540A-4D53-9741-1946387D3138}"/>
    <dgm:cxn modelId="{928E2ABB-42C9-487B-A3BE-9BA26D96898C}" srcId="{64B23310-F838-4C92-955C-30DB83E2183C}" destId="{E4A69D60-B246-4ABA-B873-C3F72F9A4DB5}" srcOrd="3" destOrd="0" parTransId="{848CD2D5-4858-4AD2-9C29-5B88465E08CF}" sibTransId="{30C6E616-079B-498B-BF5F-3417C42244C1}"/>
    <dgm:cxn modelId="{146202D1-48F8-4181-BA74-F1FC73F23967}" srcId="{64B23310-F838-4C92-955C-30DB83E2183C}" destId="{1DD971FF-84EA-4CAA-8FD7-50510D6B9316}" srcOrd="2" destOrd="0" parTransId="{75CD4C3C-4969-4A27-8A96-C4616654F79B}" sibTransId="{47CB1CF6-EE2A-4139-952A-7EA1C068CE52}"/>
    <dgm:cxn modelId="{2A29D0E7-C6ED-4731-8A7F-BE383319BE33}" type="presOf" srcId="{AF99EB70-E864-42AA-8862-2854F821514D}" destId="{918D53FE-A36F-46D2-86C5-0AABE5602F6C}" srcOrd="1" destOrd="0" presId="urn:microsoft.com/office/officeart/2011/layout/CircleProcess"/>
    <dgm:cxn modelId="{383DD2E7-B85E-4D4F-96B8-A841FB61F18B}" srcId="{64B23310-F838-4C92-955C-30DB83E2183C}" destId="{AF99EB70-E864-42AA-8862-2854F821514D}" srcOrd="1" destOrd="0" parTransId="{D7EC0943-3DBD-4CD1-B1FC-7C0CBAB29590}" sibTransId="{FCB04D48-6446-4F47-A4E2-5127C57A56B5}"/>
    <dgm:cxn modelId="{980B357E-B489-4158-9B3B-5E3692DD0A54}" type="presParOf" srcId="{F14FBAC2-986B-480E-BD99-1B780F64E1FB}" destId="{5FFA2005-F784-4D13-9B25-EFA05C0D4003}" srcOrd="0" destOrd="0" presId="urn:microsoft.com/office/officeart/2011/layout/CircleProcess"/>
    <dgm:cxn modelId="{C5481204-57FC-4B26-A680-9B9276A13BF6}" type="presParOf" srcId="{5FFA2005-F784-4D13-9B25-EFA05C0D4003}" destId="{38555F44-5C05-4A45-975C-8EB5A8D03E76}" srcOrd="0" destOrd="0" presId="urn:microsoft.com/office/officeart/2011/layout/CircleProcess"/>
    <dgm:cxn modelId="{0824C093-CC07-42F0-9743-D9828C6F283E}" type="presParOf" srcId="{F14FBAC2-986B-480E-BD99-1B780F64E1FB}" destId="{6A775D78-5E63-4801-94C0-148B3F344A8B}" srcOrd="1" destOrd="0" presId="urn:microsoft.com/office/officeart/2011/layout/CircleProcess"/>
    <dgm:cxn modelId="{AF02E781-1E12-45E3-8A46-1357CB528A14}" type="presParOf" srcId="{6A775D78-5E63-4801-94C0-148B3F344A8B}" destId="{1460E571-ADC5-4219-B711-3CFE68A386D8}" srcOrd="0" destOrd="0" presId="urn:microsoft.com/office/officeart/2011/layout/CircleProcess"/>
    <dgm:cxn modelId="{5674CEAB-BCE4-4286-AC0E-DD36189A06E3}" type="presParOf" srcId="{F14FBAC2-986B-480E-BD99-1B780F64E1FB}" destId="{BAC4FF5C-5B9B-49A5-BC94-3A58F573B766}" srcOrd="2" destOrd="0" presId="urn:microsoft.com/office/officeart/2011/layout/CircleProcess"/>
    <dgm:cxn modelId="{A8A97805-8590-4E61-99AC-93CB4266085E}" type="presParOf" srcId="{F14FBAC2-986B-480E-BD99-1B780F64E1FB}" destId="{D631F1D5-21B3-4B7B-A030-B524B047FB95}" srcOrd="3" destOrd="0" presId="urn:microsoft.com/office/officeart/2011/layout/CircleProcess"/>
    <dgm:cxn modelId="{D1134927-F062-423B-A7B2-CF7762E2DC39}" type="presParOf" srcId="{D631F1D5-21B3-4B7B-A030-B524B047FB95}" destId="{B3C41089-D664-4264-B2A3-91C99BD385B7}" srcOrd="0" destOrd="0" presId="urn:microsoft.com/office/officeart/2011/layout/CircleProcess"/>
    <dgm:cxn modelId="{7F39D932-1B2A-4A76-8263-C435512A71BC}" type="presParOf" srcId="{F14FBAC2-986B-480E-BD99-1B780F64E1FB}" destId="{2C4AB46F-4C56-470C-AE6C-BBE330C25650}" srcOrd="4" destOrd="0" presId="urn:microsoft.com/office/officeart/2011/layout/CircleProcess"/>
    <dgm:cxn modelId="{4BCB5571-0B6F-421B-AE7E-A8EBD04B76F1}" type="presParOf" srcId="{2C4AB46F-4C56-470C-AE6C-BBE330C25650}" destId="{4FBBC4E1-6184-4DDF-9A0D-B2D214B1C563}" srcOrd="0" destOrd="0" presId="urn:microsoft.com/office/officeart/2011/layout/CircleProcess"/>
    <dgm:cxn modelId="{F41F717B-19E7-4133-8B39-CCED4EA52F5A}" type="presParOf" srcId="{F14FBAC2-986B-480E-BD99-1B780F64E1FB}" destId="{EC54ECB3-6DFB-4968-AB91-EF11F311C644}" srcOrd="5" destOrd="0" presId="urn:microsoft.com/office/officeart/2011/layout/CircleProcess"/>
    <dgm:cxn modelId="{D5526B2F-612F-4501-9004-745F08E4D267}" type="presParOf" srcId="{F14FBAC2-986B-480E-BD99-1B780F64E1FB}" destId="{A07C5D21-F289-429A-A3C4-EF5702E863AA}" srcOrd="6" destOrd="0" presId="urn:microsoft.com/office/officeart/2011/layout/CircleProcess"/>
    <dgm:cxn modelId="{19D613DB-638C-4D01-ACEE-BB01003AF8FB}" type="presParOf" srcId="{A07C5D21-F289-429A-A3C4-EF5702E863AA}" destId="{9D150BF5-ACB0-4A4A-BC36-C969B1DB6627}" srcOrd="0" destOrd="0" presId="urn:microsoft.com/office/officeart/2011/layout/CircleProcess"/>
    <dgm:cxn modelId="{F0A0BCFC-3E73-4202-A564-559C18C1FE10}" type="presParOf" srcId="{F14FBAC2-986B-480E-BD99-1B780F64E1FB}" destId="{74F77A33-DD43-42EF-8050-53A6BED109FA}" srcOrd="7" destOrd="0" presId="urn:microsoft.com/office/officeart/2011/layout/CircleProcess"/>
    <dgm:cxn modelId="{06F18399-D095-46A8-9AF6-292A6CAEDA34}" type="presParOf" srcId="{74F77A33-DD43-42EF-8050-53A6BED109FA}" destId="{4EDFD668-F0AB-4582-8BB6-029DB08752FD}" srcOrd="0" destOrd="0" presId="urn:microsoft.com/office/officeart/2011/layout/CircleProcess"/>
    <dgm:cxn modelId="{D0546A3A-0EBD-4AB3-8CBA-AFD4942D996B}" type="presParOf" srcId="{F14FBAC2-986B-480E-BD99-1B780F64E1FB}" destId="{36C6BEC7-8269-42AD-9DB1-93BB21AA9D8E}" srcOrd="8" destOrd="0" presId="urn:microsoft.com/office/officeart/2011/layout/CircleProcess"/>
    <dgm:cxn modelId="{CFB918F8-100E-4596-9616-BC30FBA07D05}" type="presParOf" srcId="{F14FBAC2-986B-480E-BD99-1B780F64E1FB}" destId="{5DD03C26-5E13-4C5F-8DAE-22D3859384C2}" srcOrd="9" destOrd="0" presId="urn:microsoft.com/office/officeart/2011/layout/CircleProcess"/>
    <dgm:cxn modelId="{84A82FE2-7F89-4585-96AE-E3E987917016}" type="presParOf" srcId="{5DD03C26-5E13-4C5F-8DAE-22D3859384C2}" destId="{16992C3F-F6CD-4D92-B461-F5E9F4DF74E2}" srcOrd="0" destOrd="0" presId="urn:microsoft.com/office/officeart/2011/layout/CircleProcess"/>
    <dgm:cxn modelId="{DD667D47-6638-46AA-9AF1-8AD371CEE4F1}" type="presParOf" srcId="{F14FBAC2-986B-480E-BD99-1B780F64E1FB}" destId="{A3BFC3C8-AF9A-4294-A789-92105B6E7DD1}" srcOrd="10" destOrd="0" presId="urn:microsoft.com/office/officeart/2011/layout/CircleProcess"/>
    <dgm:cxn modelId="{5EDD3013-1B42-4549-9C4E-9E52F028908D}" type="presParOf" srcId="{A3BFC3C8-AF9A-4294-A789-92105B6E7DD1}" destId="{5B6E19F9-087A-4AC3-9FB4-2D14EDABC235}" srcOrd="0" destOrd="0" presId="urn:microsoft.com/office/officeart/2011/layout/CircleProcess"/>
    <dgm:cxn modelId="{57A2AE99-532B-4D0A-A2DE-B7C306B637D8}" type="presParOf" srcId="{F14FBAC2-986B-480E-BD99-1B780F64E1FB}" destId="{918D53FE-A36F-46D2-86C5-0AABE5602F6C}" srcOrd="11" destOrd="0" presId="urn:microsoft.com/office/officeart/2011/layout/CircleProcess"/>
    <dgm:cxn modelId="{BFDACEF6-72E9-4EA7-BF5A-E9F5C5CB84B0}" type="presParOf" srcId="{F14FBAC2-986B-480E-BD99-1B780F64E1FB}" destId="{27686132-496D-4124-97EC-43D041B322BC}" srcOrd="12" destOrd="0" presId="urn:microsoft.com/office/officeart/2011/layout/CircleProcess"/>
    <dgm:cxn modelId="{D21CCB61-535F-45BF-8677-8932B4AB45A7}" type="presParOf" srcId="{27686132-496D-4124-97EC-43D041B322BC}" destId="{90D8BB21-7F55-4C74-A685-8FCDF3044E68}" srcOrd="0" destOrd="0" presId="urn:microsoft.com/office/officeart/2011/layout/CircleProcess"/>
    <dgm:cxn modelId="{ABA20974-30D0-4D73-8FF8-89F5A38D9D81}" type="presParOf" srcId="{F14FBAC2-986B-480E-BD99-1B780F64E1FB}" destId="{D686F989-8425-4455-913B-1EC0428861BD}" srcOrd="13" destOrd="0" presId="urn:microsoft.com/office/officeart/2011/layout/CircleProcess"/>
    <dgm:cxn modelId="{1096A71F-737A-433C-A909-68B765F149BE}" type="presParOf" srcId="{D686F989-8425-4455-913B-1EC0428861BD}" destId="{CEDB30D8-5101-4D6E-B6E5-645558ED8DBF}" srcOrd="0" destOrd="0" presId="urn:microsoft.com/office/officeart/2011/layout/CircleProcess"/>
    <dgm:cxn modelId="{661B4243-6672-4F85-9114-573C2032C4A2}" type="presParOf" srcId="{F14FBAC2-986B-480E-BD99-1B780F64E1FB}" destId="{14860204-EB81-498A-A912-8878B889FB06}" srcOrd="14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 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Community 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b="1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55F44-5C05-4A45-975C-8EB5A8D03E76}">
      <dsp:nvSpPr>
        <dsp:cNvPr id="0" name=""/>
        <dsp:cNvSpPr/>
      </dsp:nvSpPr>
      <dsp:spPr>
        <a:xfrm>
          <a:off x="10716249" y="842015"/>
          <a:ext cx="2230526" cy="2230891"/>
        </a:xfrm>
        <a:prstGeom prst="ellipse">
          <a:avLst/>
        </a:prstGeom>
        <a:solidFill>
          <a:srgbClr val="626668"/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60E571-ADC5-4219-B711-3CFE68A386D8}">
      <dsp:nvSpPr>
        <dsp:cNvPr id="0" name=""/>
        <dsp:cNvSpPr/>
      </dsp:nvSpPr>
      <dsp:spPr>
        <a:xfrm>
          <a:off x="1078984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626668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>
              <a:latin typeface="Century Gothic" panose="020B0502020202020204" pitchFamily="34" charset="0"/>
            </a:rPr>
            <a:t>Community</a:t>
          </a:r>
        </a:p>
      </dsp:txBody>
      <dsp:txXfrm>
        <a:off x="11087805" y="1213896"/>
        <a:ext cx="1487413" cy="1487130"/>
      </dsp:txXfrm>
    </dsp:sp>
    <dsp:sp modelId="{B3C41089-D664-4264-B2A3-91C99BD385B7}">
      <dsp:nvSpPr>
        <dsp:cNvPr id="0" name=""/>
        <dsp:cNvSpPr/>
      </dsp:nvSpPr>
      <dsp:spPr>
        <a:xfrm rot="2700000">
          <a:off x="8409878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BBC4E1-6184-4DDF-9A0D-B2D214B1C563}">
      <dsp:nvSpPr>
        <dsp:cNvPr id="0" name=""/>
        <dsp:cNvSpPr/>
      </dsp:nvSpPr>
      <dsp:spPr>
        <a:xfrm>
          <a:off x="8485723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ELCOC</a:t>
          </a:r>
        </a:p>
      </dsp:txBody>
      <dsp:txXfrm>
        <a:off x="8782493" y="1213896"/>
        <a:ext cx="1487413" cy="1487130"/>
      </dsp:txXfrm>
    </dsp:sp>
    <dsp:sp modelId="{9D150BF5-ACB0-4A4A-BC36-C969B1DB6627}">
      <dsp:nvSpPr>
        <dsp:cNvPr id="0" name=""/>
        <dsp:cNvSpPr/>
      </dsp:nvSpPr>
      <dsp:spPr>
        <a:xfrm rot="2700000">
          <a:off x="6105753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DFD668-F0AB-4582-8BB6-029DB08752FD}">
      <dsp:nvSpPr>
        <dsp:cNvPr id="0" name=""/>
        <dsp:cNvSpPr/>
      </dsp:nvSpPr>
      <dsp:spPr>
        <a:xfrm>
          <a:off x="6180410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Teachers</a:t>
          </a:r>
        </a:p>
      </dsp:txBody>
      <dsp:txXfrm>
        <a:off x="6477181" y="1213896"/>
        <a:ext cx="1487413" cy="1487130"/>
      </dsp:txXfrm>
    </dsp:sp>
    <dsp:sp modelId="{16992C3F-F6CD-4D92-B461-F5E9F4DF74E2}">
      <dsp:nvSpPr>
        <dsp:cNvPr id="0" name=""/>
        <dsp:cNvSpPr/>
      </dsp:nvSpPr>
      <dsp:spPr>
        <a:xfrm rot="2700000">
          <a:off x="3800441" y="842131"/>
          <a:ext cx="2230268" cy="2230268"/>
        </a:xfrm>
        <a:prstGeom prst="teardrop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6E19F9-087A-4AC3-9FB4-2D14EDABC235}">
      <dsp:nvSpPr>
        <dsp:cNvPr id="0" name=""/>
        <dsp:cNvSpPr/>
      </dsp:nvSpPr>
      <dsp:spPr>
        <a:xfrm>
          <a:off x="3875098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Century Gothic" panose="020B0502020202020204" pitchFamily="34" charset="0"/>
            </a:rPr>
            <a:t>Providers</a:t>
          </a:r>
        </a:p>
      </dsp:txBody>
      <dsp:txXfrm>
        <a:off x="4173056" y="1213896"/>
        <a:ext cx="1487413" cy="1487130"/>
      </dsp:txXfrm>
    </dsp:sp>
    <dsp:sp modelId="{90D8BB21-7F55-4C74-A685-8FCDF3044E68}">
      <dsp:nvSpPr>
        <dsp:cNvPr id="0" name=""/>
        <dsp:cNvSpPr/>
      </dsp:nvSpPr>
      <dsp:spPr>
        <a:xfrm rot="2700000">
          <a:off x="1495129" y="842131"/>
          <a:ext cx="2230268" cy="2230268"/>
        </a:xfrm>
        <a:prstGeom prst="teardrop">
          <a:avLst>
            <a:gd name="adj" fmla="val 100000"/>
          </a:avLst>
        </a:prstGeom>
        <a:solidFill>
          <a:srgbClr val="FFD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DB30D8-5101-4D6E-B6E5-645558ED8DBF}">
      <dsp:nvSpPr>
        <dsp:cNvPr id="0" name=""/>
        <dsp:cNvSpPr/>
      </dsp:nvSpPr>
      <dsp:spPr>
        <a:xfrm>
          <a:off x="1569786" y="916391"/>
          <a:ext cx="2082140" cy="2082139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0" kern="1200">
              <a:latin typeface="Century Gothic" panose="020B0502020202020204" pitchFamily="34" charset="0"/>
            </a:rPr>
            <a:t>Families</a:t>
          </a:r>
        </a:p>
      </dsp:txBody>
      <dsp:txXfrm>
        <a:off x="1867743" y="1213896"/>
        <a:ext cx="1487413" cy="14871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75D187BB-1894-468E-AC03-1515910ACCB7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8FFE3155-60B2-4E08-B880-5FD7C3BC5F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77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611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14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7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054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>
                <a:solidFill>
                  <a:schemeClr val="dk1"/>
                </a:solidFill>
                <a:latin typeface="Century Gothic" panose="020B0502020202020204" pitchFamily="34" charset="0"/>
              </a:rPr>
              <a:t>Implementation of First cohort Accreditation Academy with 50 Participants with 25 will become accredited/reaccreditation or submit application in by 6/30/23</a:t>
            </a:r>
            <a:endParaRPr lang="en-US">
              <a:latin typeface="Century Gothic" panose="020B0502020202020204" pitchFamily="34" charset="0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401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5923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62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42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6463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E3155-60B2-4E08-B880-5FD7C3BC5F0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348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BCD95C4-598B-D142-A477-A29FAFEFE11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255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1" y="3503597"/>
            <a:ext cx="5017273" cy="335440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57962" y="1347134"/>
            <a:ext cx="3917185" cy="6039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1" i="0">
                <a:solidFill>
                  <a:srgbClr val="66B63C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557962" y="1956021"/>
            <a:ext cx="6114553" cy="3912967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E72374F-7055-C84A-9480-1F6832CE3830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0" y="0"/>
            <a:ext cx="5017273" cy="33544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E6A97A7-7124-5C47-9A73-7E69BFDAD941}"/>
              </a:ext>
            </a:extLst>
          </p:cNvPr>
          <p:cNvSpPr/>
          <p:nvPr userDrawn="1"/>
        </p:nvSpPr>
        <p:spPr>
          <a:xfrm>
            <a:off x="12046226" y="0"/>
            <a:ext cx="145774" cy="4800612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5E6675D-3396-4C4A-801C-444D6517373F}"/>
              </a:ext>
            </a:extLst>
          </p:cNvPr>
          <p:cNvSpPr/>
          <p:nvPr userDrawn="1"/>
        </p:nvSpPr>
        <p:spPr>
          <a:xfrm>
            <a:off x="12046224" y="4800612"/>
            <a:ext cx="145775" cy="685796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B71CBD-3573-B54D-BF62-5F36F5580CB6}"/>
              </a:ext>
            </a:extLst>
          </p:cNvPr>
          <p:cNvSpPr/>
          <p:nvPr userDrawn="1"/>
        </p:nvSpPr>
        <p:spPr>
          <a:xfrm>
            <a:off x="12046224" y="5486408"/>
            <a:ext cx="145776" cy="685796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46BF3-D81E-F74C-9518-44D88FF7B8FF}"/>
              </a:ext>
            </a:extLst>
          </p:cNvPr>
          <p:cNvSpPr/>
          <p:nvPr userDrawn="1"/>
        </p:nvSpPr>
        <p:spPr>
          <a:xfrm>
            <a:off x="12046224" y="6172204"/>
            <a:ext cx="145776" cy="685796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697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E403067-0564-9249-9D50-5D5500FF3AB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74D17-CE41-5443-8F93-30632B5202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9748" y="3429000"/>
            <a:ext cx="4635611" cy="85716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93F5E5-EA2C-9349-B917-6ADA135FF2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199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AB3F149-AD06-AD41-ADFE-A5CC44B57C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983DE5-AF5A-8E4F-BB25-9D5BBD4F26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F6C0999-7E6C-DC4B-8065-85B806CEB193}"/>
              </a:ext>
            </a:extLst>
          </p:cNvPr>
          <p:cNvSpPr txBox="1">
            <a:spLocks/>
          </p:cNvSpPr>
          <p:nvPr userDrawn="1"/>
        </p:nvSpPr>
        <p:spPr>
          <a:xfrm>
            <a:off x="569568" y="3429000"/>
            <a:ext cx="4635611" cy="857167"/>
          </a:xfrm>
          <a:prstGeom prst="rect">
            <a:avLst/>
          </a:prstGeom>
        </p:spPr>
        <p:txBody>
          <a:bodyPr anchor="b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i="0" kern="1200">
                <a:solidFill>
                  <a:schemeClr val="bg1"/>
                </a:solidFill>
                <a:latin typeface="Futura PT Extra Bold" panose="020B0502020204020303" pitchFamily="34" charset="77"/>
                <a:ea typeface="+mj-ea"/>
                <a:cs typeface="Futura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393899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23AA23C-B3A2-B646-B77B-0B818B86643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6D4147-1C13-5C44-B143-AA7E1D6D6A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8E142E92-EE6E-F24D-8754-F3CB7C2D96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29238" y="3429000"/>
            <a:ext cx="4635611" cy="85716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170933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6394625-03E2-A74B-AE69-DD0C09EE2B8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9BFBE-51E0-DA45-B486-0885CF3742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B7A0C97-0D2B-A449-869F-46DE91A774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569" y="3429000"/>
            <a:ext cx="4635611" cy="857167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6000" b="1" i="0">
                <a:solidFill>
                  <a:schemeClr val="bg1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TITLE SLIDE</a:t>
            </a:r>
          </a:p>
        </p:txBody>
      </p:sp>
    </p:spTree>
    <p:extLst>
      <p:ext uri="{BB962C8B-B14F-4D97-AF65-F5344CB8AC3E}">
        <p14:creationId xmlns:p14="http://schemas.microsoft.com/office/powerpoint/2010/main" val="4019057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044856" cy="33317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2332" y="3890169"/>
            <a:ext cx="3829971" cy="6039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1" i="0">
                <a:solidFill>
                  <a:srgbClr val="FFC629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42332" y="4582510"/>
            <a:ext cx="10840371" cy="1587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rgbClr val="485154"/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556F99E-77AA-834C-B5A7-63A19B2179EA}"/>
              </a:ext>
            </a:extLst>
          </p:cNvPr>
          <p:cNvSpPr/>
          <p:nvPr userDrawn="1"/>
        </p:nvSpPr>
        <p:spPr>
          <a:xfrm>
            <a:off x="12044856" y="0"/>
            <a:ext cx="147144" cy="4800612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5CA7B43-9740-8640-B0B1-D451145B0B60}"/>
              </a:ext>
            </a:extLst>
          </p:cNvPr>
          <p:cNvSpPr/>
          <p:nvPr userDrawn="1"/>
        </p:nvSpPr>
        <p:spPr>
          <a:xfrm>
            <a:off x="12044856" y="4800612"/>
            <a:ext cx="147144" cy="685796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E7E32B4-D95E-2F4B-8D10-BF6141437C11}"/>
              </a:ext>
            </a:extLst>
          </p:cNvPr>
          <p:cNvSpPr/>
          <p:nvPr userDrawn="1"/>
        </p:nvSpPr>
        <p:spPr>
          <a:xfrm>
            <a:off x="12044856" y="5483776"/>
            <a:ext cx="147144" cy="685796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DFB40AE-9ABB-4E40-ABC7-82B2366B2684}"/>
              </a:ext>
            </a:extLst>
          </p:cNvPr>
          <p:cNvSpPr/>
          <p:nvPr userDrawn="1"/>
        </p:nvSpPr>
        <p:spPr>
          <a:xfrm>
            <a:off x="12044856" y="6172200"/>
            <a:ext cx="147144" cy="685800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27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47144" y="-1"/>
            <a:ext cx="12044855" cy="33422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9478" y="3589547"/>
            <a:ext cx="3682825" cy="603985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500" b="1" i="0">
                <a:solidFill>
                  <a:srgbClr val="FFC629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542210" y="4440789"/>
            <a:ext cx="3986231" cy="185999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66BF77B-64BB-214B-9071-0EAB7978168F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7307134" y="4440789"/>
            <a:ext cx="3986231" cy="185999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18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ED0313-6CBE-ED48-8271-0923DECDE6E5}"/>
              </a:ext>
            </a:extLst>
          </p:cNvPr>
          <p:cNvSpPr/>
          <p:nvPr userDrawn="1"/>
        </p:nvSpPr>
        <p:spPr>
          <a:xfrm>
            <a:off x="0" y="0"/>
            <a:ext cx="147144" cy="4800612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6AED7B-B0E9-D546-9136-A57D3F7676AF}"/>
              </a:ext>
            </a:extLst>
          </p:cNvPr>
          <p:cNvSpPr/>
          <p:nvPr userDrawn="1"/>
        </p:nvSpPr>
        <p:spPr>
          <a:xfrm>
            <a:off x="0" y="4800612"/>
            <a:ext cx="147144" cy="685796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1360F32-087D-EE45-87B2-EE00EDD87C2C}"/>
              </a:ext>
            </a:extLst>
          </p:cNvPr>
          <p:cNvSpPr/>
          <p:nvPr userDrawn="1"/>
        </p:nvSpPr>
        <p:spPr>
          <a:xfrm>
            <a:off x="0" y="5486408"/>
            <a:ext cx="147144" cy="685796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D768FD-50E3-B345-A17C-8A29BE73632A}"/>
              </a:ext>
            </a:extLst>
          </p:cNvPr>
          <p:cNvSpPr/>
          <p:nvPr userDrawn="1"/>
        </p:nvSpPr>
        <p:spPr>
          <a:xfrm>
            <a:off x="0" y="6172204"/>
            <a:ext cx="147144" cy="685796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381" y="1332716"/>
            <a:ext cx="3954849" cy="6039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1" i="0">
                <a:solidFill>
                  <a:srgbClr val="4BAFE2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315201" y="0"/>
            <a:ext cx="48768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32087" y="1936701"/>
            <a:ext cx="5994149" cy="4237491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602CFB-EFF5-3043-9FF7-D3BEB5032FE9}"/>
              </a:ext>
            </a:extLst>
          </p:cNvPr>
          <p:cNvSpPr/>
          <p:nvPr userDrawn="1"/>
        </p:nvSpPr>
        <p:spPr>
          <a:xfrm>
            <a:off x="0" y="0"/>
            <a:ext cx="143123" cy="4800612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3FF0B6-49A9-2D4C-9110-833AEDF9D6B4}"/>
              </a:ext>
            </a:extLst>
          </p:cNvPr>
          <p:cNvSpPr/>
          <p:nvPr userDrawn="1"/>
        </p:nvSpPr>
        <p:spPr>
          <a:xfrm>
            <a:off x="0" y="4800612"/>
            <a:ext cx="143123" cy="685796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41B607-ADD8-E546-B09A-4765F3E68A56}"/>
              </a:ext>
            </a:extLst>
          </p:cNvPr>
          <p:cNvSpPr/>
          <p:nvPr userDrawn="1"/>
        </p:nvSpPr>
        <p:spPr>
          <a:xfrm>
            <a:off x="0" y="5486408"/>
            <a:ext cx="143123" cy="685796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A5096B9-D144-6C4A-BB23-572F62FF6CD2}"/>
              </a:ext>
            </a:extLst>
          </p:cNvPr>
          <p:cNvSpPr/>
          <p:nvPr userDrawn="1"/>
        </p:nvSpPr>
        <p:spPr>
          <a:xfrm>
            <a:off x="0" y="6172204"/>
            <a:ext cx="143123" cy="685796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484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3112EC-586A-054B-A403-9AF42B3D8D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481849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B1F1C9-1656-DD41-9EF8-5001689E43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79138" y="820778"/>
            <a:ext cx="3988747" cy="60398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500" b="1" i="0">
                <a:solidFill>
                  <a:srgbClr val="F89223"/>
                </a:solidFill>
                <a:latin typeface="Futura PT Extra Bold" panose="020B0502020204020303" pitchFamily="34" charset="77"/>
                <a:cs typeface="Futura" panose="020B0602020204020303" pitchFamily="34" charset="-79"/>
              </a:defRPr>
            </a:lvl1pPr>
          </a:lstStyle>
          <a:p>
            <a:r>
              <a:rPr lang="en-US"/>
              <a:t>SLIDE HEADING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37455-C16F-3A40-9F80-408DA6D2909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19422" y="1424763"/>
            <a:ext cx="6202017" cy="474744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1pPr>
            <a:lvl2pPr marL="742950" indent="-285750">
              <a:buFont typeface="Arial" panose="020B0604020202020204" pitchFamily="34" charset="0"/>
              <a:buChar char="•"/>
              <a:defRPr sz="2500" b="0" i="0">
                <a:solidFill>
                  <a:srgbClr val="485154"/>
                </a:solidFill>
                <a:latin typeface="Proxima Nova" panose="02000506030000020004" pitchFamily="2" charset="0"/>
                <a:cs typeface="Futura Medium" panose="020B0602020204020303" pitchFamily="34" charset="-79"/>
              </a:defRPr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Text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0FC547E-B691-2646-8DDD-D6EB03EE0E82}"/>
              </a:ext>
            </a:extLst>
          </p:cNvPr>
          <p:cNvSpPr/>
          <p:nvPr userDrawn="1"/>
        </p:nvSpPr>
        <p:spPr>
          <a:xfrm>
            <a:off x="12046226" y="0"/>
            <a:ext cx="145774" cy="4800612"/>
          </a:xfrm>
          <a:prstGeom prst="rect">
            <a:avLst/>
          </a:prstGeom>
          <a:solidFill>
            <a:srgbClr val="F99D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AB9127-72B6-8440-8044-355B8F6C575D}"/>
              </a:ext>
            </a:extLst>
          </p:cNvPr>
          <p:cNvSpPr/>
          <p:nvPr userDrawn="1"/>
        </p:nvSpPr>
        <p:spPr>
          <a:xfrm>
            <a:off x="12046224" y="4800612"/>
            <a:ext cx="145775" cy="685796"/>
          </a:xfrm>
          <a:prstGeom prst="rect">
            <a:avLst/>
          </a:prstGeom>
          <a:solidFill>
            <a:srgbClr val="FFCD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CF41FD6-CAA1-DF43-951D-8BFF16D8C5C1}"/>
              </a:ext>
            </a:extLst>
          </p:cNvPr>
          <p:cNvSpPr/>
          <p:nvPr userDrawn="1"/>
        </p:nvSpPr>
        <p:spPr>
          <a:xfrm>
            <a:off x="12046224" y="5486408"/>
            <a:ext cx="145776" cy="685796"/>
          </a:xfrm>
          <a:prstGeom prst="rect">
            <a:avLst/>
          </a:prstGeom>
          <a:solidFill>
            <a:srgbClr val="72BF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4F303F5-5AEA-DD4D-90A6-B306F43B5369}"/>
              </a:ext>
            </a:extLst>
          </p:cNvPr>
          <p:cNvSpPr/>
          <p:nvPr userDrawn="1"/>
        </p:nvSpPr>
        <p:spPr>
          <a:xfrm>
            <a:off x="12046224" y="6172204"/>
            <a:ext cx="145776" cy="685796"/>
          </a:xfrm>
          <a:prstGeom prst="rect">
            <a:avLst/>
          </a:prstGeom>
          <a:solidFill>
            <a:srgbClr val="61B1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84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237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2" r:id="rId3"/>
    <p:sldLayoutId id="2147483660" r:id="rId4"/>
    <p:sldLayoutId id="2147483664" r:id="rId5"/>
    <p:sldLayoutId id="2147483665" r:id="rId6"/>
    <p:sldLayoutId id="2147483666" r:id="rId7"/>
    <p:sldLayoutId id="2147483657" r:id="rId8"/>
    <p:sldLayoutId id="2147483661" r:id="rId9"/>
    <p:sldLayoutId id="2147483663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Futura Medium" panose="020B0602020204020303" pitchFamily="34" charset="-79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Relationship Id="rId9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0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0.xml"/><Relationship Id="rId5" Type="http://schemas.openxmlformats.org/officeDocument/2006/relationships/diagramData" Target="../diagrams/data10.xml"/><Relationship Id="rId4" Type="http://schemas.openxmlformats.org/officeDocument/2006/relationships/image" Target="../media/image16.svg"/><Relationship Id="rId9" Type="http://schemas.microsoft.com/office/2007/relationships/diagramDrawing" Target="../diagrams/drawing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8.svg"/><Relationship Id="rId9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11.png"/><Relationship Id="rId7" Type="http://schemas.openxmlformats.org/officeDocument/2006/relationships/diagramQuickStyle" Target="../diagrams/quickStyl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12.svg"/><Relationship Id="rId9" Type="http://schemas.microsoft.com/office/2007/relationships/diagramDrawing" Target="../diagrams/drawing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6.xml"/><Relationship Id="rId3" Type="http://schemas.openxmlformats.org/officeDocument/2006/relationships/image" Target="../media/image15.png"/><Relationship Id="rId7" Type="http://schemas.openxmlformats.org/officeDocument/2006/relationships/diagramQuickStyle" Target="../diagrams/quickStyle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6.xml"/><Relationship Id="rId5" Type="http://schemas.openxmlformats.org/officeDocument/2006/relationships/diagramData" Target="../diagrams/data6.xml"/><Relationship Id="rId4" Type="http://schemas.openxmlformats.org/officeDocument/2006/relationships/image" Target="../media/image16.svg"/><Relationship Id="rId9" Type="http://schemas.microsoft.com/office/2007/relationships/diagramDrawing" Target="../diagrams/drawing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2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4EACA32-D19E-293D-2DE3-14238152E62C}"/>
              </a:ext>
            </a:extLst>
          </p:cNvPr>
          <p:cNvSpPr txBox="1"/>
          <p:nvPr/>
        </p:nvSpPr>
        <p:spPr>
          <a:xfrm>
            <a:off x="3199615" y="4266002"/>
            <a:ext cx="609442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Amasis MT Pro" panose="02040504050005020304" pitchFamily="18" charset="0"/>
            </a:endParaRPr>
          </a:p>
          <a:p>
            <a:pPr algn="ctr"/>
            <a:r>
              <a:rPr lang="en-US" sz="5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Strategic Plan</a:t>
            </a:r>
          </a:p>
          <a:p>
            <a:pPr algn="ctr"/>
            <a:r>
              <a:rPr lang="en-US" sz="5400" dirty="0">
                <a:solidFill>
                  <a:srgbClr val="000000"/>
                </a:solidFill>
                <a:latin typeface="Century Gothic" panose="020B0502020202020204" pitchFamily="34" charset="0"/>
              </a:rPr>
              <a:t>2023</a:t>
            </a:r>
            <a:r>
              <a:rPr lang="en-US" sz="5400" b="0" i="0" u="none" strike="noStrike" baseline="0" dirty="0">
                <a:solidFill>
                  <a:srgbClr val="000000"/>
                </a:solidFill>
                <a:latin typeface="Century Gothic" panose="020B0502020202020204" pitchFamily="34" charset="0"/>
              </a:rPr>
              <a:t> </a:t>
            </a:r>
            <a:endParaRPr lang="en-US" sz="6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779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320277" y="2394989"/>
            <a:ext cx="11623215" cy="57554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1.C.1 Continue to engage community partners (plan)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1.C.2 Continue to engage volunteers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1.C.3 Develop a community-focused communication and fundraising plan </a:t>
            </a:r>
          </a:p>
          <a:p>
            <a:pPr>
              <a:tabLst>
                <a:tab pos="4572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2.C.1 Expand partnerships that support both internal and external customers</a:t>
            </a: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 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C</a:t>
            </a:r>
            <a:r>
              <a:rPr lang="en-US" sz="1600" u="none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.2 Create a</a:t>
            </a: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 more user-friendly</a:t>
            </a:r>
            <a:r>
              <a:rPr lang="en-US" sz="1600" u="none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 website that promotes easy access to services and touchpoints for</a:t>
            </a: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 </a:t>
            </a: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     </a:t>
            </a:r>
            <a:r>
              <a:rPr lang="en-US" sz="1600" u="none" dirty="0">
                <a:effectLst/>
                <a:latin typeface="Century Gothic"/>
                <a:ea typeface="Calibri" panose="020F0502020204030204" pitchFamily="34" charset="0"/>
                <a:cs typeface="Times New Roman"/>
              </a:rPr>
              <a:t>funders, volunteers, &amp; </a:t>
            </a:r>
            <a:r>
              <a:rPr lang="en-US" sz="1600" dirty="0">
                <a:latin typeface="Century Gothic"/>
                <a:ea typeface="Calibri" panose="020F0502020204030204" pitchFamily="34" charset="0"/>
                <a:cs typeface="Times New Roman"/>
              </a:rPr>
              <a:t>partners</a:t>
            </a: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 Change Perception of Early Childhood Education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3.C.1 Articulate the ECE vision through training of partner agencies, funders, volunteers, 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vendors on value of the first 2000 days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3.C.2 Leverage board interactions with community partners through client success stories and                           event opportunities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Advocate for ECE Policies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4.C.1 Engage partners in support of ECE advocacy through legislative support, friend-raising campaigns, and targeted events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4.C.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Create advocacy plan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4.C.</a:t>
            </a: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Plan for interactive board opportunities </a:t>
            </a: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8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626668"/>
          </a:solidFill>
          <a:ln>
            <a:solidFill>
              <a:srgbClr val="62666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6878184"/>
              </p:ext>
            </p:extLst>
          </p:nvPr>
        </p:nvGraphicFramePr>
        <p:xfrm>
          <a:off x="-1283783" y="-777854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10023189" y="3890986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rgbClr val="6266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89536" y="4278420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6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39AAC9E-47A5-D087-D3AE-5710F76561D9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626668"/>
          </a:solidFill>
          <a:ln>
            <a:solidFill>
              <a:srgbClr val="626668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794510"/>
              </p:ext>
            </p:extLst>
          </p:nvPr>
        </p:nvGraphicFramePr>
        <p:xfrm>
          <a:off x="262462" y="2382783"/>
          <a:ext cx="11299534" cy="392546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41598">
                  <a:extLst>
                    <a:ext uri="{9D8B030D-6E8A-4147-A177-3AD203B41FA5}">
                      <a16:colId xmlns:a16="http://schemas.microsoft.com/office/drawing/2014/main" val="4067479801"/>
                    </a:ext>
                  </a:extLst>
                </a:gridCol>
                <a:gridCol w="2238998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1504060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3332860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2982018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5874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Priorities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Strategic Plan Goal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Strategies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Metric for Year 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solidFill>
                            <a:schemeClr val="tx1"/>
                          </a:solidFill>
                          <a:latin typeface="Century Gothic"/>
                        </a:rPr>
                        <a:t>Final Metric Goal </a:t>
                      </a:r>
                    </a:p>
                  </a:txBody>
                  <a:tcPr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636935">
                <a:tc rowSpan="3"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u="none" dirty="0">
                          <a:effectLst/>
                          <a:latin typeface="Century Gothic"/>
                        </a:rPr>
                        <a:t>Awareness and Easy Access to ELCOC Resources &amp; Services</a:t>
                      </a:r>
                      <a:endParaRPr lang="en-US" sz="1500" u="none" dirty="0">
                        <a:effectLst/>
                        <a:latin typeface="Century Gothi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dirty="0">
                          <a:effectLst/>
                          <a:latin typeface="Century Gothic"/>
                        </a:rPr>
                        <a:t>Continue to engage community partners (plan)</a:t>
                      </a:r>
                      <a:endParaRPr lang="en-US" sz="1500" u="none" dirty="0">
                        <a:effectLst/>
                        <a:latin typeface="Century Gothic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Website Enhancement</a:t>
                      </a:r>
                    </a:p>
                    <a:p>
                      <a:pPr algn="l"/>
                      <a:endParaRPr lang="en-US" sz="1500" b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25% of the web-based traffic will linger or search additional aspects of site and take an action</a:t>
                      </a:r>
                      <a:endParaRPr lang="en-US" sz="1500" b="0" kern="120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75% of the web-based traffic will linger or search additional aspects of site and take an action</a:t>
                      </a:r>
                      <a:endParaRPr lang="en-US" sz="1500" b="0" kern="120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1368455">
                <a:tc vMerge="1">
                  <a:txBody>
                    <a:bodyPr/>
                    <a:lstStyle/>
                    <a:p>
                      <a:pPr marR="0">
                        <a:tabLst>
                          <a:tab pos="457200" algn="l"/>
                        </a:tabLst>
                      </a:pPr>
                      <a:endParaRPr lang="en-US" sz="1400" u="none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E9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>
                        <a:buFont typeface="Arial" panose="020B0604020202020204" pitchFamily="34" charset="0"/>
                        <a:buNone/>
                      </a:pPr>
                      <a:r>
                        <a:rPr lang="en-US" sz="1500" u="none" dirty="0">
                          <a:effectLst/>
                          <a:latin typeface="Century Gothic"/>
                        </a:rPr>
                        <a:t>Create a more user-friendly website that promotes easy access to services and touchpoints for funders, volunteers, &amp; partners</a:t>
                      </a:r>
                      <a:endParaRPr lang="en-US" sz="1500" u="none" dirty="0">
                        <a:effectLst/>
                        <a:latin typeface="Century Gothic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Effective Messaging and Engagement </a:t>
                      </a: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To use analytic applications to follow trends. And, drive social media traffic to our website. </a:t>
                      </a:r>
                    </a:p>
                  </a:txBody>
                  <a:tcPr marL="68580" marR="68580" marT="0" marB="0"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</a:rPr>
                        <a:t>ELCOC will drive traffic to our website or social media. This will be evidenced by an 80% increase (from baseline) in the number of hits to our website and/or social media platforms</a:t>
                      </a:r>
                      <a:endParaRPr lang="en-US" sz="1500" b="0"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  <a:tr h="772107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E9F5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u="none"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>
                        <a:solidFill>
                          <a:schemeClr val="dk1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500" b="0" kern="1200">
                        <a:solidFill>
                          <a:schemeClr val="dk1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500" b="0" kern="1200" dirty="0">
                        <a:solidFill>
                          <a:schemeClr val="dk1"/>
                        </a:solidFill>
                        <a:effectLst/>
                        <a:latin typeface="Century Gothic"/>
                      </a:endParaRPr>
                    </a:p>
                  </a:txBody>
                  <a:tcPr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298"/>
                  </a:ext>
                </a:extLst>
              </a:tr>
            </a:tbl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07322" y="2167366"/>
            <a:ext cx="714703" cy="714703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A7B2DA47-8A9E-7EA8-97D5-FEDFDE2E33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2557608"/>
              </p:ext>
            </p:extLst>
          </p:nvPr>
        </p:nvGraphicFramePr>
        <p:xfrm>
          <a:off x="-1323504" y="-827255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945076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234695" y="2565930"/>
            <a:ext cx="11623215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1.F.1 Evaluate &amp; improve how parents connect (Services Internally offered &amp; Community Resources)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1.F.2 Develop a Parent Resource Guide (Digital &amp; Print)</a:t>
            </a:r>
          </a:p>
          <a:p>
            <a:pPr marR="0">
              <a:tabLst>
                <a:tab pos="457200" algn="l"/>
              </a:tabLst>
            </a:pPr>
            <a:endParaRPr lang="en-US" sz="1800" strike="sngStrik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2.F.1 Make programs available to all Orange County families (Baby Institute, Family Literacy)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2.F.2 Develop / evaluate comprehensive communication plan (to Families about Services &amp; Resources)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2.F.3 Identify outside funding sources to serve above 200% of FPL</a:t>
            </a:r>
          </a:p>
          <a:p>
            <a:pPr marR="0" lvl="0" algn="l" defTabSz="914400" rtl="0" eaLnBrk="1" fontAlgn="auto" latinLnBrk="0" hangingPunct="1">
              <a:buClrTx/>
              <a:buSzTx/>
              <a:tabLst>
                <a:tab pos="457200" algn="l"/>
              </a:tabLst>
              <a:defRPr/>
            </a:pP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 Change Perception of Early Childhood Education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3.F.1 Promote Families as their child’s first teacher and value of the first 2000 days</a:t>
            </a:r>
          </a:p>
          <a:p>
            <a:pPr>
              <a:tabLst>
                <a:tab pos="457200" algn="l"/>
              </a:tabLst>
              <a:defRPr/>
            </a:pPr>
            <a:endParaRPr lang="en-US" dirty="0">
              <a:effectLst/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8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Advocate for ECE Policies </a:t>
            </a:r>
            <a:endParaRPr lang="en-US" sz="18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4.F.1 Amplify parent voices (Issues such as cost, services needed, accessibility, etc.)</a:t>
            </a:r>
            <a:endParaRPr lang="en-US" dirty="0">
              <a:effectLst/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8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FFD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685447"/>
              </p:ext>
            </p:extLst>
          </p:nvPr>
        </p:nvGraphicFramePr>
        <p:xfrm>
          <a:off x="-1184393" y="-820369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10101208" y="4767209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51987" y="518203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39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E6ABF4F-4685-2DBB-399F-A7E38CB6635B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FFD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998657"/>
              </p:ext>
            </p:extLst>
          </p:nvPr>
        </p:nvGraphicFramePr>
        <p:xfrm>
          <a:off x="324740" y="2343685"/>
          <a:ext cx="11220628" cy="44019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187866">
                  <a:extLst>
                    <a:ext uri="{9D8B030D-6E8A-4147-A177-3AD203B41FA5}">
                      <a16:colId xmlns:a16="http://schemas.microsoft.com/office/drawing/2014/main" val="3936563365"/>
                    </a:ext>
                  </a:extLst>
                </a:gridCol>
                <a:gridCol w="2093719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2528130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3582113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45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Priorities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 Plan Goal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Strategies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Metric for Year 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Final Metric Goal </a:t>
                      </a:r>
                    </a:p>
                  </a:txBody>
                  <a:tcPr>
                    <a:solidFill>
                      <a:srgbClr val="FFD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838499">
                <a:tc rowSpan="3"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Access to &amp; Quality of Services Offered to families</a:t>
                      </a:r>
                      <a:endParaRPr lang="en-US" sz="14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F7E7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Evaluate &amp; improve how parents connect (Services Internally offered &amp; Community Resources)</a:t>
                      </a:r>
                    </a:p>
                    <a:p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Customer Service Data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Gather Baseline Comprehensive and Customer Service data 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85% of Families would recommend ELCOC services to others</a:t>
                      </a:r>
                    </a:p>
                  </a:txBody>
                  <a:tcPr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16063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Community Needs   Assessment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Identify three service model enhancements to build family access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Conducted Community Assessment review with regular model enhancements implemented. A robust developed and implemented continuous quality improvement process.</a:t>
                      </a:r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  <a:tr h="1008619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>
                          <a:effectLst/>
                          <a:latin typeface="Century Gothic" panose="020B0502020202020204" pitchFamily="34" charset="0"/>
                        </a:rPr>
                        <a:t>Identify outside funding sources to serve above 200% of FPL</a:t>
                      </a: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Identify Additional Funding Sources above 200% of FPL</a:t>
                      </a: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$10M identified and utilized</a:t>
                      </a:r>
                      <a:endParaRPr lang="en-US" sz="16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</a:rPr>
                        <a:t>Recurring funding that matches the base School Readiness Allocation</a:t>
                      </a:r>
                    </a:p>
                    <a:p>
                      <a:endParaRPr lang="en-US" sz="16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F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298"/>
                  </a:ext>
                </a:extLst>
              </a:tr>
            </a:tbl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30665" y="2147231"/>
            <a:ext cx="714703" cy="714703"/>
          </a:xfrm>
          <a:prstGeom prst="rect">
            <a:avLst/>
          </a:prstGeom>
        </p:spPr>
      </p:pic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A8FBCFB-39A7-6D36-B9C4-72534E3CCD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9202694"/>
              </p:ext>
            </p:extLst>
          </p:nvPr>
        </p:nvGraphicFramePr>
        <p:xfrm>
          <a:off x="-1194333" y="-814269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6001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426588" y="2313814"/>
            <a:ext cx="11623215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1.P.1 Support sustainable employment of teachers (workforce training program, career ladder trainings, tools, benefits)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1.P.2 Develop business model supports to promote quality enhancements (BIELE, ELSSA, Accreditation Facilitation)  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1.P.3 Set reimbursement rates that ensure appropriate ratios by age group </a:t>
            </a:r>
          </a:p>
          <a:p>
            <a:pPr marR="0">
              <a:tabLst>
                <a:tab pos="457200" algn="l"/>
              </a:tabLst>
            </a:pPr>
            <a:endParaRPr lang="en-US" sz="1500" strike="sngStrik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2.P.1 Strengthen providers’ business capacity and ability to stay in business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2.P.2 Seek alternative funding options for providers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2.P.3 Recruitment of non-contracted providers (CCR&amp;R, ELCOC Fair, Quality Recognition)</a:t>
            </a:r>
          </a:p>
          <a:p>
            <a:pPr marR="0" lvl="0" algn="l" defTabSz="914400" rtl="0" eaLnBrk="1" fontAlgn="auto" latinLnBrk="0" hangingPunct="1">
              <a:buClrTx/>
              <a:buSzTx/>
              <a:tabLst>
                <a:tab pos="457200" algn="l"/>
              </a:tabLst>
              <a:defRPr/>
            </a:pP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 Change Perception of Early Childhood Education </a:t>
            </a: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3.P.1 Reinforce value of all provider types &amp; support community-wide recruitment </a:t>
            </a:r>
            <a:r>
              <a:rPr lang="en-US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(FCCH, Faith-based, </a:t>
            </a:r>
          </a:p>
          <a:p>
            <a:pPr marR="0" lvl="0" algn="l" defTabSz="914400" rtl="0" eaLnBrk="1" fontAlgn="auto" latinLnBrk="0" hangingPunct="1">
              <a:buClrTx/>
              <a:buSzTx/>
              <a:tabLst/>
              <a:defRPr/>
            </a:pPr>
            <a:r>
              <a:rPr lang="en-US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Non-profit, For Profit, Non-traditional hour care)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5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3.P.2 Value early care &amp; education Businesses as the catalyst that helps families work and children prepare for success</a:t>
            </a:r>
          </a:p>
          <a:p>
            <a:pPr marL="285750" indent="-285750"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500" dirty="0">
              <a:effectLst/>
              <a:latin typeface="Century Gothic" panose="020B0502020202020204" pitchFamily="34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5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Advocate for ECE Policies </a:t>
            </a:r>
            <a:endParaRPr lang="en-US" sz="15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4.P.1 Advocate to increase market rates (Reimbursing at the true cost of care)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4.P.2 Advocate for more flexible quality funding (less restriction in allowable cost pools)</a:t>
            </a:r>
          </a:p>
          <a:p>
            <a:pPr marL="285750" marR="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5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4.P.4 Amplify provider voices (town halls, connection between legislators/commissioners and providers)</a:t>
            </a:r>
          </a:p>
          <a:p>
            <a:pPr marL="285750" marR="0" lvl="0" indent="-285750" algn="l" defTabSz="914400" rtl="0" eaLnBrk="1" fontAlgn="auto" latinLnBrk="0" hangingPunct="1">
              <a:spcBef>
                <a:spcPts val="0"/>
              </a:spcBef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endParaRPr lang="en-US" sz="1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6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F89223"/>
          </a:solidFill>
          <a:ln>
            <a:solidFill>
              <a:srgbClr val="F892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6630593"/>
              </p:ext>
            </p:extLst>
          </p:nvPr>
        </p:nvGraphicFramePr>
        <p:xfrm>
          <a:off x="-1184393" y="-820369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10005246" y="3292868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rgbClr val="F892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9878" y="3671768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248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1809070"/>
              </p:ext>
            </p:extLst>
          </p:nvPr>
        </p:nvGraphicFramePr>
        <p:xfrm>
          <a:off x="263471" y="2449017"/>
          <a:ext cx="11313261" cy="434046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379349">
                  <a:extLst>
                    <a:ext uri="{9D8B030D-6E8A-4147-A177-3AD203B41FA5}">
                      <a16:colId xmlns:a16="http://schemas.microsoft.com/office/drawing/2014/main" val="2734421155"/>
                    </a:ext>
                  </a:extLst>
                </a:gridCol>
                <a:gridCol w="1964210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1611751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2711064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3646887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45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Priorities </a:t>
                      </a:r>
                      <a:endParaRPr lang="en-US"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Strategic Plan Goal</a:t>
                      </a:r>
                    </a:p>
                  </a:txBody>
                  <a:tcP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Strategies</a:t>
                      </a:r>
                    </a:p>
                  </a:txBody>
                  <a:tcP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Metric for Year </a:t>
                      </a:r>
                      <a:endParaRPr lang="en-US"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/>
                        </a:rPr>
                        <a:t>Final Metric Goal </a:t>
                      </a:r>
                      <a:endParaRPr lang="en-US" sz="160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100861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effectLst/>
                          <a:latin typeface="Century Gothic"/>
                        </a:rPr>
                        <a:t>Stabilizing Contracted Early Learning Businesses</a:t>
                      </a:r>
                    </a:p>
                  </a:txBody>
                  <a:tcPr anchor="ctr">
                    <a:solidFill>
                      <a:srgbClr val="FFEFE7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500" b="0" u="none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Develop business model supports to promote quality enhancements (Business Institute, ELSSA, Accreditation Facilitation)  </a:t>
                      </a:r>
                      <a:endParaRPr lang="en-US" sz="1500" b="0" u="none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/>
                      <a:endParaRPr lang="en-US" sz="1500" b="0">
                        <a:latin typeface="Century Gothic" panose="020B0502020202020204" pitchFamily="34" charset="0"/>
                      </a:endParaRPr>
                    </a:p>
                    <a:p>
                      <a:pPr marL="0" marR="0" indent="0">
                        <a:spcBef>
                          <a:spcPts val="0"/>
                        </a:spcBef>
                        <a:buFont typeface="Arial" panose="020B0604020202020204" pitchFamily="34" charset="0"/>
                        <a:buNone/>
                      </a:pPr>
                      <a:r>
                        <a:rPr lang="en-US" sz="1500" u="none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Strengthen providers’ business capacity and ability to stay in business</a:t>
                      </a:r>
                    </a:p>
                  </a:txBody>
                  <a:tcPr anchor="ctr"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Business Acumen Trainings &amp; Technical Assistance</a:t>
                      </a: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Enroll all Business Institute Alumni into ELSSA and LeggUp to promote continued use of Business Acumen Trainings &amp; Technical Assistance</a:t>
                      </a:r>
                      <a:endParaRPr lang="en-US" sz="1500" b="0">
                        <a:latin typeface="Century Gothic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0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50% of ELCOC Contracted Early Learning Providers have graduated from Business Institute. </a:t>
                      </a:r>
                      <a:endParaRPr lang="en-US" sz="15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n-US" sz="1500" b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r>
                        <a:rPr lang="en-US" sz="1500" b="0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75% of ELCOC Contracted Early Learning Providers have taken part in a business acumen training support and/or conference</a:t>
                      </a:r>
                    </a:p>
                  </a:txBody>
                  <a:tcPr marL="68580" marR="68580" marT="0" marB="0"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8147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>
                          <a:effectLst/>
                          <a:latin typeface="Century Gothic"/>
                          <a:ea typeface="Calibri" panose="020F0502020204030204" pitchFamily="34" charset="0"/>
                          <a:cs typeface="Times New Roman"/>
                        </a:rPr>
                        <a:t>Retention of Contracted providers</a:t>
                      </a:r>
                    </a:p>
                  </a:txBody>
                  <a:tcPr marL="68580" marR="68580" marT="0" marB="0"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Maintain 90% of contracted providers</a:t>
                      </a:r>
                      <a:endParaRPr lang="en-US" sz="1500" b="0">
                        <a:latin typeface="Century Gothic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Maintenance of 100% of contracted providers (except in cases of closure/sale or termination)</a:t>
                      </a:r>
                    </a:p>
                  </a:txBody>
                  <a:tcP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  <a:tr h="100861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Increase the number of Contracted Gold Seal Providers to 200 (or by 100%)</a:t>
                      </a:r>
                      <a:endParaRPr lang="en-US" sz="160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Accreditation &amp; Facilitation</a:t>
                      </a:r>
                    </a:p>
                    <a:p>
                      <a:endParaRPr lang="en-US" sz="150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Implementation of First cohort Accreditation Academy with 50 Participants</a:t>
                      </a:r>
                      <a:endParaRPr lang="en-US" sz="1500">
                        <a:latin typeface="Century Gothic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/>
                          <a:ea typeface="+mn-ea"/>
                          <a:cs typeface="+mn-cs"/>
                        </a:rPr>
                        <a:t>Increase the number of Contracted Gold Seal Providers to 200 (or by 100%)</a:t>
                      </a:r>
                      <a:endParaRPr lang="en-US" sz="1500" dirty="0">
                        <a:latin typeface="Century Gothic"/>
                      </a:endParaRPr>
                    </a:p>
                  </a:txBody>
                  <a:tcPr>
                    <a:solidFill>
                      <a:srgbClr val="FFEF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527298"/>
                  </a:ext>
                </a:extLst>
              </a:tr>
            </a:tbl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06482" y="2322689"/>
            <a:ext cx="714703" cy="71470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9AAC9E-47A5-D087-D3AE-5710F76561D9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F89223"/>
          </a:solidFill>
          <a:ln>
            <a:solidFill>
              <a:srgbClr val="F892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A077FD1-D1D0-2423-6989-26909E82E9E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21307349"/>
              </p:ext>
            </p:extLst>
          </p:nvPr>
        </p:nvGraphicFramePr>
        <p:xfrm>
          <a:off x="-1184393" y="-784453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989655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187888" y="2372448"/>
            <a:ext cx="11623215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1.T.1 Partner with providers and the Children’s Forum to establish pay &amp; credential pathway     (development, credentialing, incentives)</a:t>
            </a: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1.T.2 Support sustainable employment of teachers </a:t>
            </a:r>
            <a:r>
              <a:rPr lang="en-US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(workforce training program, career ladder trainings, tools, benefits)</a:t>
            </a:r>
          </a:p>
          <a:p>
            <a:pPr marR="0" lvl="0" algn="l" defTabSz="914400" rtl="0" eaLnBrk="1" fontAlgn="auto" latinLnBrk="0" hangingPunct="1">
              <a:buClrTx/>
              <a:buSzTx/>
              <a:tabLst>
                <a:tab pos="457200" algn="l"/>
              </a:tabLst>
              <a:defRPr/>
            </a:pP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2.T.1 Recognize &amp; reward teachers (Teacher Appreciation and Recognition)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2.T.2 Create and provide a menu of supports </a:t>
            </a:r>
            <a:r>
              <a:rPr lang="en-US" sz="17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(DAP curriculum &amp; assessment, coaching,                 consultation, communities of practice, and materials)</a:t>
            </a:r>
          </a:p>
          <a:p>
            <a:pPr marR="0">
              <a:tabLst>
                <a:tab pos="457200" algn="l"/>
              </a:tabLst>
            </a:pP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3.0 Change Perception of Early Childhood Education </a:t>
            </a: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3.T.1 Reinforce value of teachers for all age groups &amp; support community-wide recruitment</a:t>
            </a:r>
          </a:p>
          <a:p>
            <a:pPr marR="0" lvl="0" algn="l" defTabSz="914400" rtl="0" eaLnBrk="1" fontAlgn="auto" latinLnBrk="0" hangingPunct="1">
              <a:buClrTx/>
              <a:buSzTx/>
              <a:tabLst>
                <a:tab pos="457200" algn="l"/>
              </a:tabLst>
              <a:defRPr/>
            </a:pPr>
            <a:endParaRPr lang="en-US" sz="17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  <a:defRPr/>
            </a:pPr>
            <a:r>
              <a:rPr lang="en-US" sz="17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4.0 Advocate for ECE Policies </a:t>
            </a:r>
            <a:endParaRPr lang="en-US" sz="17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1" fontAlgn="auto" latinLnBrk="0" hangingPunct="1">
              <a:buClrTx/>
              <a:buSzTx/>
              <a:buFont typeface="Arial" panose="020B0604020202020204" pitchFamily="34" charset="0"/>
              <a:buChar char="•"/>
              <a:tabLst>
                <a:tab pos="457200" algn="l"/>
              </a:tabLst>
              <a:defRPr/>
            </a:pPr>
            <a:r>
              <a:rPr lang="en-US" sz="17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4.T.1 Amplify teacher voices (town halls, connection between legislators/commissioners                           and providers)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  <a:tabLst>
                <a:tab pos="457200" algn="l"/>
              </a:tabLst>
              <a:defRPr/>
            </a:pPr>
            <a:endParaRPr lang="en-US" sz="17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600"/>
              </a:spcAft>
              <a:tabLst>
                <a:tab pos="457200" algn="l"/>
              </a:tabLst>
            </a:pPr>
            <a:endParaRPr lang="en-US" sz="1700" strike="sngStrike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7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4BAFE2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5141104"/>
              </p:ext>
            </p:extLst>
          </p:nvPr>
        </p:nvGraphicFramePr>
        <p:xfrm>
          <a:off x="-1184393" y="-820369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10111445" y="4749231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rgbClr val="4BAFE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72461" y="518203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2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191183"/>
              </p:ext>
            </p:extLst>
          </p:nvPr>
        </p:nvGraphicFramePr>
        <p:xfrm>
          <a:off x="236971" y="2712993"/>
          <a:ext cx="11361473" cy="4065493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1531671">
                  <a:extLst>
                    <a:ext uri="{9D8B030D-6E8A-4147-A177-3AD203B41FA5}">
                      <a16:colId xmlns:a16="http://schemas.microsoft.com/office/drawing/2014/main" val="3994666734"/>
                    </a:ext>
                  </a:extLst>
                </a:gridCol>
                <a:gridCol w="2466474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1672389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1833072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3857867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4501"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Priorities 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 Plan Goal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Strategies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Metric for Year 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Final Metric Goal </a:t>
                      </a:r>
                    </a:p>
                  </a:txBody>
                  <a:tcPr>
                    <a:solidFill>
                      <a:srgbClr val="D0E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1008619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b="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Recruitment &amp; Retention</a:t>
                      </a:r>
                    </a:p>
                  </a:txBody>
                  <a:tcPr marL="68580" marR="68580" marT="0" marB="0" anchor="ctr">
                    <a:solidFill>
                      <a:srgbClr val="E9F2FA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r>
                        <a:rPr lang="en-US" sz="1500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Partner with providers and the Children’s Forum to establish pay &amp; credential pathway     (development, credentialing, incentives)</a:t>
                      </a:r>
                    </a:p>
                    <a:p>
                      <a:pPr marL="0" marR="0" indent="0"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</a:pPr>
                      <a:endParaRPr lang="en-US" sz="1500" u="none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buClrTx/>
                        <a:buSzTx/>
                        <a:buFont typeface="Arial" panose="020B0604020202020204" pitchFamily="34" charset="0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en-US" sz="1500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Support sustainable employment of teachers </a:t>
                      </a:r>
                      <a:r>
                        <a:rPr lang="en-US" sz="15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(workforce training program, career ladder trainings, tools, benefits)</a:t>
                      </a:r>
                    </a:p>
                  </a:txBody>
                  <a:tcPr>
                    <a:solidFill>
                      <a:srgbClr val="E9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Recruitment Pipeline through Incentive$ Program</a:t>
                      </a:r>
                    </a:p>
                  </a:txBody>
                  <a:tcPr>
                    <a:solidFill>
                      <a:srgbClr val="E9F2F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Enroll and Retain 500 Early Care and Education Professionals in the tracked Incentive$ by 6/30/23</a:t>
                      </a:r>
                      <a:endParaRPr lang="en-US" sz="15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9F2FA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1000 teachers accessing Incentive$</a:t>
                      </a:r>
                    </a:p>
                    <a:p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n-US" sz="1500" b="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50% of tracked early learning teachers stay in early learning</a:t>
                      </a:r>
                    </a:p>
                    <a:p>
                      <a:endParaRPr lang="en-US" sz="1500" b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E9F2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191935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Recruitment &amp; Retention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n-US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TEACH Scholarships</a:t>
                      </a:r>
                      <a:endParaRPr lang="en-US" sz="1500" b="0" dirty="0"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10% increase in the number of Early Care and Education Professionals accessing TEACH Scholarships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b="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50% increase in the number of Early Care and Education Professionals accessing TEACH Scholarships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</a:tbl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734025" y="2451713"/>
            <a:ext cx="714703" cy="71470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C074928-CC91-A608-4B4A-473EF7355F28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4BAFE2"/>
          </a:solidFill>
          <a:ln>
            <a:solidFill>
              <a:srgbClr val="4BAFE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1A48DE26-A923-A902-9C5A-C90E5D1F647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396041"/>
              </p:ext>
            </p:extLst>
          </p:nvPr>
        </p:nvGraphicFramePr>
        <p:xfrm>
          <a:off x="-1072294" y="-811682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2166658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6A1247E-420C-4943-7FD1-B1A8D6F80CEC}"/>
              </a:ext>
            </a:extLst>
          </p:cNvPr>
          <p:cNvSpPr txBox="1"/>
          <p:nvPr/>
        </p:nvSpPr>
        <p:spPr>
          <a:xfrm>
            <a:off x="320277" y="3119928"/>
            <a:ext cx="1162321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4572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 Ensure Effectiveness of Current Programs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1.E.1 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DEI across the Organization &amp; Board (Diversity, Equity, &amp; Inclusion)</a:t>
            </a: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1.E.2 </a:t>
            </a:r>
            <a:r>
              <a:rPr lang="en-US" sz="1600" strike="noStrik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 onboarding process, provide mentorship, strengthen performance measures, </a:t>
            </a:r>
            <a:endParaRPr lang="en-US" sz="1600" dirty="0"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tabLst>
                <a:tab pos="457200" algn="l"/>
              </a:tabLst>
            </a:pPr>
            <a:r>
              <a:rPr lang="en-US" sz="1600" strike="noStrik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and growth plans</a:t>
            </a:r>
            <a:endParaRPr lang="en-US" sz="1600" strike="sngStrik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1.E.3 </a:t>
            </a:r>
            <a:r>
              <a:rPr lang="en-US" sz="1600" u="none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Evaluate staffing &amp; strengthen retention</a:t>
            </a:r>
          </a:p>
          <a:p>
            <a:pPr marR="0">
              <a:tabLst>
                <a:tab pos="457200" algn="l"/>
              </a:tabLst>
            </a:pP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tabLst>
                <a:tab pos="457200" algn="l"/>
              </a:tabLst>
            </a:pPr>
            <a:r>
              <a:rPr lang="en-US" sz="1600" b="1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Expand Services </a:t>
            </a:r>
            <a:endParaRPr lang="en-US" sz="1600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2.E.1 Support employee growth models with professional development and career </a:t>
            </a:r>
          </a:p>
          <a:p>
            <a:pPr marR="0" algn="l">
              <a:tabLst>
                <a:tab pos="457200" algn="l"/>
              </a:tabLst>
            </a:pPr>
            <a:r>
              <a:rPr lang="en-US" sz="16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6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ladder supports</a:t>
            </a:r>
          </a:p>
          <a:p>
            <a:pPr marR="0">
              <a:tabLst>
                <a:tab pos="457200" algn="l"/>
              </a:tabLst>
            </a:pPr>
            <a:endParaRPr lang="en-US" sz="1600" u="none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002894-6455-BE15-7A54-438F0277BF7F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50C62F"/>
          </a:solidFill>
          <a:ln>
            <a:solidFill>
              <a:srgbClr val="50C62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Content Placeholder 2">
            <a:extLst>
              <a:ext uri="{FF2B5EF4-FFF2-40B4-BE49-F238E27FC236}">
                <a16:creationId xmlns:a16="http://schemas.microsoft.com/office/drawing/2014/main" id="{2CF1C346-A6B3-3A20-B29C-AD5FC82FB6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4761297"/>
              </p:ext>
            </p:extLst>
          </p:nvPr>
        </p:nvGraphicFramePr>
        <p:xfrm>
          <a:off x="-1151110" y="-826296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>
            <a:extLst>
              <a:ext uri="{FF2B5EF4-FFF2-40B4-BE49-F238E27FC236}">
                <a16:creationId xmlns:a16="http://schemas.microsoft.com/office/drawing/2014/main" id="{988DA7AF-0FB6-E2C4-FF3A-29B099E5F849}"/>
              </a:ext>
            </a:extLst>
          </p:cNvPr>
          <p:cNvSpPr/>
          <p:nvPr/>
        </p:nvSpPr>
        <p:spPr>
          <a:xfrm>
            <a:off x="9887558" y="4767209"/>
            <a:ext cx="2044557" cy="2008598"/>
          </a:xfrm>
          <a:prstGeom prst="ellipse">
            <a:avLst/>
          </a:prstGeom>
          <a:solidFill>
            <a:schemeClr val="bg1"/>
          </a:solidFill>
          <a:ln>
            <a:solidFill>
              <a:srgbClr val="50C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338337" y="5182031"/>
            <a:ext cx="1142998" cy="1142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25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81C883A-6839-76B8-5587-643440BDEC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0753612"/>
              </p:ext>
            </p:extLst>
          </p:nvPr>
        </p:nvGraphicFramePr>
        <p:xfrm>
          <a:off x="248507" y="2974189"/>
          <a:ext cx="11349934" cy="3715033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1580293">
                  <a:extLst>
                    <a:ext uri="{9D8B030D-6E8A-4147-A177-3AD203B41FA5}">
                      <a16:colId xmlns:a16="http://schemas.microsoft.com/office/drawing/2014/main" val="3288284110"/>
                    </a:ext>
                  </a:extLst>
                </a:gridCol>
                <a:gridCol w="1420426">
                  <a:extLst>
                    <a:ext uri="{9D8B030D-6E8A-4147-A177-3AD203B41FA5}">
                      <a16:colId xmlns:a16="http://schemas.microsoft.com/office/drawing/2014/main" val="4060439449"/>
                    </a:ext>
                  </a:extLst>
                </a:gridCol>
                <a:gridCol w="2503503">
                  <a:extLst>
                    <a:ext uri="{9D8B030D-6E8A-4147-A177-3AD203B41FA5}">
                      <a16:colId xmlns:a16="http://schemas.microsoft.com/office/drawing/2014/main" val="2465563907"/>
                    </a:ext>
                  </a:extLst>
                </a:gridCol>
                <a:gridCol w="3338004">
                  <a:extLst>
                    <a:ext uri="{9D8B030D-6E8A-4147-A177-3AD203B41FA5}">
                      <a16:colId xmlns:a16="http://schemas.microsoft.com/office/drawing/2014/main" val="1948703297"/>
                    </a:ext>
                  </a:extLst>
                </a:gridCol>
                <a:gridCol w="2507708">
                  <a:extLst>
                    <a:ext uri="{9D8B030D-6E8A-4147-A177-3AD203B41FA5}">
                      <a16:colId xmlns:a16="http://schemas.microsoft.com/office/drawing/2014/main" val="2974564717"/>
                    </a:ext>
                  </a:extLst>
                </a:gridCol>
              </a:tblGrid>
              <a:tr h="454501"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Priorities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Strategic Plan Goal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Strategies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Metric for Year 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Final Metric Goal </a:t>
                      </a:r>
                    </a:p>
                  </a:txBody>
                  <a:tcPr>
                    <a:solidFill>
                      <a:srgbClr val="50C62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605771"/>
                  </a:ext>
                </a:extLst>
              </a:tr>
              <a:tr h="751715">
                <a:tc rowSpan="2"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Develop a Nimble Organizational Structure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Strengthen DEI across the Organization </a:t>
                      </a: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Strengthen onboarding process, provide mentorship, strengthen performance measures, and growth plans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Develop onboarding process.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Revise Performance Evaluation Tool.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Create Professional Development Growth Plans aligned with staff interests. 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kern="120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Successful reorganization of Human Resources to support complex work of ELCOC</a:t>
                      </a:r>
                    </a:p>
                  </a:txBody>
                  <a:tcPr>
                    <a:solidFill>
                      <a:srgbClr val="D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8257086"/>
                  </a:ext>
                </a:extLst>
              </a:tr>
              <a:tr h="1733833">
                <a:tc vMerge="1">
                  <a:txBody>
                    <a:bodyPr/>
                    <a:lstStyle/>
                    <a:p>
                      <a:endParaRPr lang="en-US" sz="130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u="none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Evaluate staffing &amp; strengthen retention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Evaluate staffing &amp; strengthen retention</a:t>
                      </a: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Staff Satisfaction Survey is initiated. Baseline data reviewed. 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Identify enhancements to improve Staff Workplace Satisfaction.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Implement and track success.</a:t>
                      </a:r>
                      <a:endParaRPr lang="en-US" sz="15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solidFill>
                      <a:srgbClr val="D0EACD"/>
                    </a:solidFill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75% of staff rate that they are very satisfied with their current employment with the ELCOC.</a:t>
                      </a:r>
                    </a:p>
                    <a:p>
                      <a:pPr lvl="0"/>
                      <a:r>
                        <a:rPr lang="en-US" sz="1500" kern="1200" dirty="0">
                          <a:solidFill>
                            <a:schemeClr val="dk1"/>
                          </a:solidFill>
                          <a:effectLst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80% Annual Retention Rate</a:t>
                      </a:r>
                    </a:p>
                  </a:txBody>
                  <a:tcPr>
                    <a:solidFill>
                      <a:srgbClr val="D0EA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8383563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39AAC9E-47A5-D087-D3AE-5710F76561D9}"/>
              </a:ext>
            </a:extLst>
          </p:cNvPr>
          <p:cNvSpPr/>
          <p:nvPr/>
        </p:nvSpPr>
        <p:spPr>
          <a:xfrm>
            <a:off x="11694985" y="0"/>
            <a:ext cx="497015" cy="6858000"/>
          </a:xfrm>
          <a:prstGeom prst="rect">
            <a:avLst/>
          </a:prstGeom>
          <a:solidFill>
            <a:srgbClr val="50C62F"/>
          </a:solidFill>
          <a:ln>
            <a:solidFill>
              <a:srgbClr val="50C62F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7ACBC7-9F96-974B-70E8-AC406C53D4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7359000"/>
              </p:ext>
            </p:extLst>
          </p:nvPr>
        </p:nvGraphicFramePr>
        <p:xfrm>
          <a:off x="-1066526" y="-784878"/>
          <a:ext cx="13980001" cy="39145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" name="Graphic 8" descr="Bullseye">
            <a:extLst>
              <a:ext uri="{FF2B5EF4-FFF2-40B4-BE49-F238E27FC236}">
                <a16:creationId xmlns:a16="http://schemas.microsoft.com/office/drawing/2014/main" id="{2BF29458-4E88-A6FE-1287-F7E129A33C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74655" y="2748481"/>
            <a:ext cx="714703" cy="71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998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LCOC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9A00"/>
      </a:accent1>
      <a:accent2>
        <a:srgbClr val="FFD000"/>
      </a:accent2>
      <a:accent3>
        <a:srgbClr val="50C62F"/>
      </a:accent3>
      <a:accent4>
        <a:srgbClr val="4BAFE2"/>
      </a:accent4>
      <a:accent5>
        <a:srgbClr val="FF9A00"/>
      </a:accent5>
      <a:accent6>
        <a:srgbClr val="FFD000"/>
      </a:accent6>
      <a:hlink>
        <a:srgbClr val="4BAFE2"/>
      </a:hlink>
      <a:folHlink>
        <a:srgbClr val="50C62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1549</Words>
  <Application>Microsoft Office PowerPoint</Application>
  <PresentationFormat>Widescreen</PresentationFormat>
  <Paragraphs>227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Amasis MT Pro</vt:lpstr>
      <vt:lpstr>Arial</vt:lpstr>
      <vt:lpstr>Calibri</vt:lpstr>
      <vt:lpstr>Century Gothic</vt:lpstr>
      <vt:lpstr>Futura Medium</vt:lpstr>
      <vt:lpstr>Futura PT Extra Bold</vt:lpstr>
      <vt:lpstr>Proxima Nova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Rebekah Bouch</dc:creator>
  <cp:lastModifiedBy>Melanie Kestory</cp:lastModifiedBy>
  <cp:revision>4</cp:revision>
  <cp:lastPrinted>2023-02-08T20:15:59Z</cp:lastPrinted>
  <dcterms:created xsi:type="dcterms:W3CDTF">2019-06-11T20:35:51Z</dcterms:created>
  <dcterms:modified xsi:type="dcterms:W3CDTF">2023-05-10T17:32:52Z</dcterms:modified>
</cp:coreProperties>
</file>