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9"/>
  </p:notesMasterIdLst>
  <p:handoutMasterIdLst>
    <p:handoutMasterId r:id="rId20"/>
  </p:handoutMasterIdLst>
  <p:sldIdLst>
    <p:sldId id="358" r:id="rId2"/>
    <p:sldId id="359" r:id="rId3"/>
    <p:sldId id="360" r:id="rId4"/>
    <p:sldId id="361" r:id="rId5"/>
    <p:sldId id="362" r:id="rId6"/>
    <p:sldId id="363" r:id="rId7"/>
    <p:sldId id="365" r:id="rId8"/>
    <p:sldId id="366" r:id="rId9"/>
    <p:sldId id="367" r:id="rId10"/>
    <p:sldId id="368" r:id="rId11"/>
    <p:sldId id="369" r:id="rId12"/>
    <p:sldId id="370" r:id="rId13"/>
    <p:sldId id="371" r:id="rId14"/>
    <p:sldId id="372" r:id="rId15"/>
    <p:sldId id="373" r:id="rId16"/>
    <p:sldId id="374" r:id="rId17"/>
    <p:sldId id="375"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D9ED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0330" autoAdjust="0"/>
  </p:normalViewPr>
  <p:slideViewPr>
    <p:cSldViewPr snapToGrid="0">
      <p:cViewPr varScale="1">
        <p:scale>
          <a:sx n="76" d="100"/>
          <a:sy n="76" d="100"/>
        </p:scale>
        <p:origin x="558" y="84"/>
      </p:cViewPr>
      <p:guideLst/>
    </p:cSldViewPr>
  </p:slideViewPr>
  <p:notesTextViewPr>
    <p:cViewPr>
      <p:scale>
        <a:sx n="125" d="100"/>
        <a:sy n="125"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29392D-2823-4755-9239-860172D0DCA1}" type="datetimeFigureOut">
              <a:rPr lang="en-US" smtClean="0"/>
              <a:t>4/12/2019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D03E3AF-10E4-4E48-BB54-4297ED760F8A}" type="slidenum">
              <a:rPr lang="en-US" smtClean="0"/>
              <a:t>‹#›</a:t>
            </a:fld>
            <a:endParaRPr lang="en-US"/>
          </a:p>
        </p:txBody>
      </p:sp>
    </p:spTree>
    <p:extLst>
      <p:ext uri="{BB962C8B-B14F-4D97-AF65-F5344CB8AC3E}">
        <p14:creationId xmlns:p14="http://schemas.microsoft.com/office/powerpoint/2010/main" val="29118569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5F82AC-8E55-4599-B5DC-DE2D1DE15423}" type="datetimeFigureOut">
              <a:rPr lang="en-US" smtClean="0"/>
              <a:t>4/12/2019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8D91F9-16A4-4367-9C7E-5EB27A20EA6D}" type="slidenum">
              <a:rPr lang="en-US" smtClean="0"/>
              <a:t>‹#›</a:t>
            </a:fld>
            <a:endParaRPr lang="en-US"/>
          </a:p>
        </p:txBody>
      </p:sp>
    </p:spTree>
    <p:extLst>
      <p:ext uri="{BB962C8B-B14F-4D97-AF65-F5344CB8AC3E}">
        <p14:creationId xmlns:p14="http://schemas.microsoft.com/office/powerpoint/2010/main" val="3242378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are still experiencing</a:t>
            </a:r>
            <a:r>
              <a:rPr lang="en-US" baseline="0" dirty="0" smtClean="0"/>
              <a:t> data issues with VPK or SR attendance, please be sure they have been reported and then be patient while they are being fixed.</a:t>
            </a:r>
          </a:p>
          <a:p>
            <a:endParaRPr lang="en-US" baseline="0" dirty="0" smtClean="0"/>
          </a:p>
          <a:p>
            <a:r>
              <a:rPr lang="en-US" baseline="0" dirty="0" smtClean="0"/>
              <a:t>Estimated payments have been made during the data issues but you are reminded that any over or under payments will be adjusted or collected based on final reimbursement.</a:t>
            </a:r>
            <a:endParaRPr lang="en-US" dirty="0"/>
          </a:p>
        </p:txBody>
      </p:sp>
      <p:sp>
        <p:nvSpPr>
          <p:cNvPr id="4" name="Slide Number Placeholder 3"/>
          <p:cNvSpPr>
            <a:spLocks noGrp="1"/>
          </p:cNvSpPr>
          <p:nvPr>
            <p:ph type="sldNum" sz="quarter" idx="10"/>
          </p:nvPr>
        </p:nvSpPr>
        <p:spPr/>
        <p:txBody>
          <a:bodyPr/>
          <a:lstStyle/>
          <a:p>
            <a:fld id="{088D91F9-16A4-4367-9C7E-5EB27A20EA6D}" type="slidenum">
              <a:rPr lang="en-US" smtClean="0"/>
              <a:t>2</a:t>
            </a:fld>
            <a:endParaRPr lang="en-US" dirty="0"/>
          </a:p>
        </p:txBody>
      </p:sp>
    </p:spTree>
    <p:extLst>
      <p:ext uri="{BB962C8B-B14F-4D97-AF65-F5344CB8AC3E}">
        <p14:creationId xmlns:p14="http://schemas.microsoft.com/office/powerpoint/2010/main" val="521666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 code descriptions legend for marking</a:t>
            </a:r>
            <a:r>
              <a:rPr lang="en-US" baseline="0" dirty="0" smtClean="0"/>
              <a:t> attendance </a:t>
            </a:r>
            <a:r>
              <a:rPr lang="en-US" dirty="0" smtClean="0"/>
              <a:t>is provided in the bottom right of the sheet as shown on this slide. </a:t>
            </a:r>
          </a:p>
          <a:p>
            <a:r>
              <a:rPr lang="en-US" dirty="0" smtClean="0"/>
              <a:t>Days the site is closed are marked with an asterisk “*.”  (Grey)</a:t>
            </a:r>
          </a:p>
          <a:p>
            <a:r>
              <a:rPr lang="en-US" dirty="0" smtClean="0"/>
              <a:t>Days the child is not scheduled to attend are marked with “NS.” (Yellow)</a:t>
            </a:r>
          </a:p>
          <a:p>
            <a:r>
              <a:rPr lang="en-US" dirty="0" smtClean="0"/>
              <a:t>Days the child is scheduled to attend are marked with an “X” for present along with his/her scheduled unit of care. </a:t>
            </a:r>
          </a:p>
          <a:p>
            <a:r>
              <a:rPr lang="en-US" dirty="0" smtClean="0"/>
              <a:t>Paid holidays where a child is also scheduled to attend are marked with an “H.” (Bright Blue)</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While not required, it is recommended to click </a:t>
            </a:r>
            <a:r>
              <a:rPr lang="en-US" sz="1200" b="1" i="0" u="none" strike="noStrike" kern="1200" baseline="0" dirty="0" smtClean="0">
                <a:solidFill>
                  <a:schemeClr val="tx1"/>
                </a:solidFill>
                <a:latin typeface="+mn-lt"/>
                <a:ea typeface="+mn-ea"/>
                <a:cs typeface="+mn-cs"/>
              </a:rPr>
              <a:t>Save </a:t>
            </a:r>
            <a:r>
              <a:rPr lang="en-US" sz="1200" b="0" i="0" u="none" strike="noStrike" kern="1200" baseline="0" dirty="0" smtClean="0">
                <a:solidFill>
                  <a:schemeClr val="tx1"/>
                </a:solidFill>
                <a:latin typeface="+mn-lt"/>
                <a:ea typeface="+mn-ea"/>
                <a:cs typeface="+mn-cs"/>
              </a:rPr>
              <a:t>(below the calendar) before moving on to another child. </a:t>
            </a:r>
            <a:endParaRPr lang="en-US" dirty="0" smtClean="0"/>
          </a:p>
          <a:p>
            <a:endParaRPr lang="en-US" dirty="0"/>
          </a:p>
        </p:txBody>
      </p:sp>
      <p:sp>
        <p:nvSpPr>
          <p:cNvPr id="4" name="Slide Number Placeholder 3"/>
          <p:cNvSpPr>
            <a:spLocks noGrp="1"/>
          </p:cNvSpPr>
          <p:nvPr>
            <p:ph type="sldNum" sz="quarter" idx="10"/>
          </p:nvPr>
        </p:nvSpPr>
        <p:spPr/>
        <p:txBody>
          <a:bodyPr/>
          <a:lstStyle/>
          <a:p>
            <a:fld id="{088D91F9-16A4-4367-9C7E-5EB27A20EA6D}" type="slidenum">
              <a:rPr lang="en-US" smtClean="0"/>
              <a:t>11</a:t>
            </a:fld>
            <a:endParaRPr lang="en-US" dirty="0"/>
          </a:p>
        </p:txBody>
      </p:sp>
    </p:spTree>
    <p:extLst>
      <p:ext uri="{BB962C8B-B14F-4D97-AF65-F5344CB8AC3E}">
        <p14:creationId xmlns:p14="http://schemas.microsoft.com/office/powerpoint/2010/main" val="1465596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When all child absences are marked for the month, click </a:t>
            </a:r>
            <a:r>
              <a:rPr lang="en-US" sz="1200" b="1" i="0" u="none" strike="noStrike" kern="1200" baseline="0" dirty="0" smtClean="0">
                <a:solidFill>
                  <a:schemeClr val="tx1"/>
                </a:solidFill>
                <a:latin typeface="+mn-lt"/>
                <a:ea typeface="+mn-ea"/>
                <a:cs typeface="+mn-cs"/>
              </a:rPr>
              <a:t>Save </a:t>
            </a:r>
            <a:r>
              <a:rPr lang="en-US" sz="1200" b="0" i="0" u="none" strike="noStrike" kern="1200" baseline="0" dirty="0" smtClean="0">
                <a:solidFill>
                  <a:schemeClr val="tx1"/>
                </a:solidFill>
                <a:latin typeface="+mn-lt"/>
                <a:ea typeface="+mn-ea"/>
                <a:cs typeface="+mn-cs"/>
              </a:rPr>
              <a:t>and then click the </a:t>
            </a:r>
            <a:r>
              <a:rPr lang="en-US" sz="1200" b="1" i="0" u="none" strike="noStrike" kern="1200" baseline="0" dirty="0" smtClean="0">
                <a:solidFill>
                  <a:schemeClr val="tx1"/>
                </a:solidFill>
                <a:latin typeface="+mn-lt"/>
                <a:ea typeface="+mn-ea"/>
                <a:cs typeface="+mn-cs"/>
              </a:rPr>
              <a:t>Submit to Coalition </a:t>
            </a:r>
            <a:r>
              <a:rPr lang="en-US" sz="1200" b="0" i="0" u="none" strike="noStrike" kern="1200" baseline="0" dirty="0" smtClean="0">
                <a:solidFill>
                  <a:schemeClr val="tx1"/>
                </a:solidFill>
                <a:latin typeface="+mn-lt"/>
                <a:ea typeface="+mn-ea"/>
                <a:cs typeface="+mn-cs"/>
              </a:rPr>
              <a:t>button. A window may appear if the attendance is being submitted early or late, or if no absences have been recorded. To continue to the </a:t>
            </a:r>
            <a:r>
              <a:rPr lang="en-US" sz="1200" b="0" i="1" u="none" strike="noStrike" kern="1200" baseline="0" dirty="0" smtClean="0">
                <a:solidFill>
                  <a:schemeClr val="tx1"/>
                </a:solidFill>
                <a:latin typeface="+mn-lt"/>
                <a:ea typeface="+mn-ea"/>
                <a:cs typeface="+mn-cs"/>
              </a:rPr>
              <a:t>Sign &amp; Certify </a:t>
            </a:r>
            <a:r>
              <a:rPr lang="en-US" sz="1200" b="0" i="0" u="none" strike="noStrike" kern="1200" baseline="0" dirty="0" smtClean="0">
                <a:solidFill>
                  <a:schemeClr val="tx1"/>
                </a:solidFill>
                <a:latin typeface="+mn-lt"/>
                <a:ea typeface="+mn-ea"/>
                <a:cs typeface="+mn-cs"/>
              </a:rPr>
              <a:t>page, click </a:t>
            </a:r>
            <a:r>
              <a:rPr lang="en-US" sz="1200" b="1" i="0" u="none" strike="noStrike" kern="1200" baseline="0" dirty="0" smtClean="0">
                <a:solidFill>
                  <a:schemeClr val="tx1"/>
                </a:solidFill>
                <a:latin typeface="+mn-lt"/>
                <a:ea typeface="+mn-ea"/>
                <a:cs typeface="+mn-cs"/>
              </a:rPr>
              <a:t>Continue</a:t>
            </a:r>
            <a:r>
              <a:rPr lang="en-US" sz="1200" b="0" i="0" u="none" strike="noStrike"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088D91F9-16A4-4367-9C7E-5EB27A20EA6D}" type="slidenum">
              <a:rPr lang="en-US" smtClean="0"/>
              <a:t>12</a:t>
            </a:fld>
            <a:endParaRPr lang="en-US" dirty="0"/>
          </a:p>
        </p:txBody>
      </p:sp>
    </p:spTree>
    <p:extLst>
      <p:ext uri="{BB962C8B-B14F-4D97-AF65-F5344CB8AC3E}">
        <p14:creationId xmlns:p14="http://schemas.microsoft.com/office/powerpoint/2010/main" val="482693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Attendance sheets should be submitted in month order by the 3</a:t>
            </a:r>
            <a:r>
              <a:rPr lang="en-US" baseline="30000" dirty="0" smtClean="0"/>
              <a:t>rd</a:t>
            </a:r>
            <a:r>
              <a:rPr lang="en-US" baseline="0" dirty="0" smtClean="0"/>
              <a:t> business day of each month.  Any attendance received after the 3</a:t>
            </a:r>
            <a:r>
              <a:rPr lang="en-US" baseline="30000" dirty="0" smtClean="0"/>
              <a:t>rd</a:t>
            </a:r>
            <a:r>
              <a:rPr lang="en-US" baseline="0" dirty="0" smtClean="0"/>
              <a:t> business day of the month, will be processed the following month.</a:t>
            </a:r>
          </a:p>
          <a:p>
            <a:endParaRPr lang="en-US" dirty="0"/>
          </a:p>
        </p:txBody>
      </p:sp>
      <p:sp>
        <p:nvSpPr>
          <p:cNvPr id="4" name="Slide Number Placeholder 3"/>
          <p:cNvSpPr>
            <a:spLocks noGrp="1"/>
          </p:cNvSpPr>
          <p:nvPr>
            <p:ph type="sldNum" sz="quarter" idx="10"/>
          </p:nvPr>
        </p:nvSpPr>
        <p:spPr/>
        <p:txBody>
          <a:bodyPr/>
          <a:lstStyle/>
          <a:p>
            <a:fld id="{088D91F9-16A4-4367-9C7E-5EB27A20EA6D}" type="slidenum">
              <a:rPr lang="en-US" smtClean="0"/>
              <a:t>13</a:t>
            </a:fld>
            <a:endParaRPr lang="en-US" dirty="0"/>
          </a:p>
        </p:txBody>
      </p:sp>
    </p:spTree>
    <p:extLst>
      <p:ext uri="{BB962C8B-B14F-4D97-AF65-F5344CB8AC3E}">
        <p14:creationId xmlns:p14="http://schemas.microsoft.com/office/powerpoint/2010/main" val="2139864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Upon submission, the screen returns to the SR Attendance Roster view with the current service period displayed. Select the submitted service period from the drop down. The submitted roster now has a submitted message and each child shows “SUB” for submitted in the status column. This status will change as the child attendance is processed by the coalition. </a:t>
            </a:r>
            <a:endParaRPr lang="en-US" dirty="0"/>
          </a:p>
        </p:txBody>
      </p:sp>
      <p:sp>
        <p:nvSpPr>
          <p:cNvPr id="4" name="Slide Number Placeholder 3"/>
          <p:cNvSpPr>
            <a:spLocks noGrp="1"/>
          </p:cNvSpPr>
          <p:nvPr>
            <p:ph type="sldNum" sz="quarter" idx="10"/>
          </p:nvPr>
        </p:nvSpPr>
        <p:spPr/>
        <p:txBody>
          <a:bodyPr/>
          <a:lstStyle/>
          <a:p>
            <a:fld id="{088D91F9-16A4-4367-9C7E-5EB27A20EA6D}" type="slidenum">
              <a:rPr lang="en-US" smtClean="0"/>
              <a:t>14</a:t>
            </a:fld>
            <a:endParaRPr lang="en-US" dirty="0"/>
          </a:p>
        </p:txBody>
      </p:sp>
    </p:spTree>
    <p:extLst>
      <p:ext uri="{BB962C8B-B14F-4D97-AF65-F5344CB8AC3E}">
        <p14:creationId xmlns:p14="http://schemas.microsoft.com/office/powerpoint/2010/main" val="2102299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times when you’ll need to contact</a:t>
            </a:r>
            <a:r>
              <a:rPr lang="en-US" baseline="0" dirty="0" smtClean="0"/>
              <a:t> 4C for data corrections.  These include when:</a:t>
            </a:r>
          </a:p>
          <a:p>
            <a:pPr marL="171450" indent="-171450">
              <a:buFont typeface="Arial" panose="020B0604020202020204" pitchFamily="34" charset="0"/>
              <a:buChar char="•"/>
            </a:pPr>
            <a:r>
              <a:rPr lang="en-US" dirty="0" smtClean="0"/>
              <a:t>Paid holidays are missing from the attendance calendar, </a:t>
            </a:r>
          </a:p>
          <a:p>
            <a:pPr marL="171450" indent="-171450">
              <a:buFont typeface="Arial" panose="020B0604020202020204" pitchFamily="34" charset="0"/>
              <a:buChar char="•"/>
            </a:pPr>
            <a:r>
              <a:rPr lang="en-US" dirty="0" smtClean="0"/>
              <a:t>Information on the roster is incorrect (such as child’s date of birth, billing group, unit of care, scheduled days, termination date, etc.), </a:t>
            </a:r>
          </a:p>
          <a:p>
            <a:pPr marL="171450" indent="-171450">
              <a:buFont typeface="Arial" panose="020B0604020202020204" pitchFamily="34" charset="0"/>
              <a:buChar char="•"/>
            </a:pPr>
            <a:r>
              <a:rPr lang="en-US" dirty="0" smtClean="0"/>
              <a:t>Enrolled children are missing on the roster, </a:t>
            </a:r>
          </a:p>
          <a:p>
            <a:pPr marL="171450" indent="-171450">
              <a:buFont typeface="Arial" panose="020B0604020202020204" pitchFamily="34" charset="0"/>
              <a:buChar char="•"/>
            </a:pPr>
            <a:r>
              <a:rPr lang="en-US" dirty="0" smtClean="0"/>
              <a:t>Children appear on the roster more than once, or </a:t>
            </a:r>
          </a:p>
          <a:p>
            <a:pPr marL="171450" indent="-171450">
              <a:buFont typeface="Arial" panose="020B0604020202020204" pitchFamily="34" charset="0"/>
              <a:buChar char="•"/>
            </a:pPr>
            <a:r>
              <a:rPr lang="en-US" dirty="0" smtClean="0"/>
              <a:t>Absences get saved multiple times on the same 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These issues should be addressed prior to submitting the roster</a:t>
            </a:r>
            <a:r>
              <a:rPr lang="en-US" sz="1200" baseline="0" dirty="0" smtClean="0"/>
              <a:t> as they will impact processing for reimbursement.</a:t>
            </a:r>
            <a:r>
              <a:rPr lang="en-US" sz="120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r>
              <a:rPr lang="en-US" sz="1200" b="0" i="0" u="none" strike="noStrike" kern="1200" baseline="0" dirty="0" smtClean="0">
                <a:solidFill>
                  <a:schemeClr val="tx1"/>
                </a:solidFill>
                <a:latin typeface="+mn-lt"/>
                <a:ea typeface="+mn-ea"/>
                <a:cs typeface="+mn-cs"/>
              </a:rPr>
              <a:t>If any of the above occur, instructions for handling can be found on the 4C website.</a:t>
            </a:r>
          </a:p>
          <a:p>
            <a:endParaRPr lang="en-US" dirty="0"/>
          </a:p>
        </p:txBody>
      </p:sp>
      <p:sp>
        <p:nvSpPr>
          <p:cNvPr id="4" name="Slide Number Placeholder 3"/>
          <p:cNvSpPr>
            <a:spLocks noGrp="1"/>
          </p:cNvSpPr>
          <p:nvPr>
            <p:ph type="sldNum" sz="quarter" idx="10"/>
          </p:nvPr>
        </p:nvSpPr>
        <p:spPr/>
        <p:txBody>
          <a:bodyPr/>
          <a:lstStyle/>
          <a:p>
            <a:fld id="{088D91F9-16A4-4367-9C7E-5EB27A20EA6D}" type="slidenum">
              <a:rPr lang="en-US" smtClean="0"/>
              <a:t>15</a:t>
            </a:fld>
            <a:endParaRPr lang="en-US" dirty="0"/>
          </a:p>
        </p:txBody>
      </p:sp>
    </p:spTree>
    <p:extLst>
      <p:ext uri="{BB962C8B-B14F-4D97-AF65-F5344CB8AC3E}">
        <p14:creationId xmlns:p14="http://schemas.microsoft.com/office/powerpoint/2010/main" val="2076848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B050"/>
                </a:solidFill>
              </a:rPr>
              <a:t>There are detailed step-by-step instructions available</a:t>
            </a:r>
            <a:r>
              <a:rPr lang="en-US" baseline="0" dirty="0" smtClean="0">
                <a:solidFill>
                  <a:srgbClr val="00B050"/>
                </a:solidFill>
              </a:rPr>
              <a:t> in the Provider Portal User Guide pages 112-117 or on the 4C website.</a:t>
            </a:r>
            <a:endParaRPr lang="en-US" dirty="0" smtClean="0">
              <a:solidFill>
                <a:srgbClr val="00B050"/>
              </a:solidFill>
            </a:endParaRPr>
          </a:p>
          <a:p>
            <a:endParaRPr lang="en-US" dirty="0"/>
          </a:p>
        </p:txBody>
      </p:sp>
      <p:sp>
        <p:nvSpPr>
          <p:cNvPr id="4" name="Slide Number Placeholder 3"/>
          <p:cNvSpPr>
            <a:spLocks noGrp="1"/>
          </p:cNvSpPr>
          <p:nvPr>
            <p:ph type="sldNum" sz="quarter" idx="10"/>
          </p:nvPr>
        </p:nvSpPr>
        <p:spPr/>
        <p:txBody>
          <a:bodyPr/>
          <a:lstStyle/>
          <a:p>
            <a:fld id="{088D91F9-16A4-4367-9C7E-5EB27A20EA6D}" type="slidenum">
              <a:rPr lang="en-US" smtClean="0"/>
              <a:t>16</a:t>
            </a:fld>
            <a:endParaRPr lang="en-US" dirty="0"/>
          </a:p>
        </p:txBody>
      </p:sp>
    </p:spTree>
    <p:extLst>
      <p:ext uri="{BB962C8B-B14F-4D97-AF65-F5344CB8AC3E}">
        <p14:creationId xmlns:p14="http://schemas.microsoft.com/office/powerpoint/2010/main" val="17296082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You’ll get a</a:t>
            </a:r>
            <a:r>
              <a:rPr lang="en-US" baseline="0" dirty="0" smtClean="0"/>
              <a:t> faster response using the data issues upload process outlined in the instructions for handling SR attendance issues, however, if you need to call, we have a designated phone number for you.  Please leave only one message and allow for 1-2 business days for a return call.  We are minimizing the number of staff answering phones so that they may focus on the correction of data issues and the processing of attendance.  Our goal to make needed corrections for everyone so that we can move forward with SR reimbursement.</a:t>
            </a:r>
            <a:endParaRPr lang="en-US" dirty="0"/>
          </a:p>
        </p:txBody>
      </p:sp>
      <p:sp>
        <p:nvSpPr>
          <p:cNvPr id="4" name="Slide Number Placeholder 3"/>
          <p:cNvSpPr>
            <a:spLocks noGrp="1"/>
          </p:cNvSpPr>
          <p:nvPr>
            <p:ph type="sldNum" sz="quarter" idx="10"/>
          </p:nvPr>
        </p:nvSpPr>
        <p:spPr/>
        <p:txBody>
          <a:bodyPr/>
          <a:lstStyle/>
          <a:p>
            <a:fld id="{088D91F9-16A4-4367-9C7E-5EB27A20EA6D}" type="slidenum">
              <a:rPr lang="en-US" smtClean="0"/>
              <a:t>17</a:t>
            </a:fld>
            <a:endParaRPr lang="en-US" dirty="0"/>
          </a:p>
        </p:txBody>
      </p:sp>
    </p:spTree>
    <p:extLst>
      <p:ext uri="{BB962C8B-B14F-4D97-AF65-F5344CB8AC3E}">
        <p14:creationId xmlns:p14="http://schemas.microsoft.com/office/powerpoint/2010/main" val="1016733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submit VPK Attendance, log into your Provider Portal account.  You need to check that you’ve met these 4 requirements before</a:t>
            </a:r>
            <a:r>
              <a:rPr lang="en-US" baseline="0" dirty="0" smtClean="0"/>
              <a:t> submitting your first attendance.  </a:t>
            </a:r>
          </a:p>
          <a:p>
            <a:endParaRPr lang="en-US" baseline="0" dirty="0" smtClean="0"/>
          </a:p>
          <a:p>
            <a:r>
              <a:rPr lang="en-US" sz="1200" dirty="0" smtClean="0"/>
              <a:t>Active Provider Profile</a:t>
            </a:r>
          </a:p>
          <a:p>
            <a:r>
              <a:rPr lang="en-US" sz="1200" dirty="0" smtClean="0"/>
              <a:t>Certified VPK Provider Application</a:t>
            </a:r>
          </a:p>
          <a:p>
            <a:r>
              <a:rPr lang="en-US" sz="1200" dirty="0" smtClean="0"/>
              <a:t>Certified VPK-20 Contract</a:t>
            </a:r>
          </a:p>
          <a:p>
            <a:r>
              <a:rPr lang="en-US" sz="1200" dirty="0" smtClean="0"/>
              <a:t>At Least 4 Children Enrolled</a:t>
            </a:r>
          </a:p>
          <a:p>
            <a:endParaRPr lang="en-US" dirty="0"/>
          </a:p>
        </p:txBody>
      </p:sp>
      <p:sp>
        <p:nvSpPr>
          <p:cNvPr id="4" name="Slide Number Placeholder 3"/>
          <p:cNvSpPr>
            <a:spLocks noGrp="1"/>
          </p:cNvSpPr>
          <p:nvPr>
            <p:ph type="sldNum" sz="quarter" idx="10"/>
          </p:nvPr>
        </p:nvSpPr>
        <p:spPr/>
        <p:txBody>
          <a:bodyPr/>
          <a:lstStyle/>
          <a:p>
            <a:fld id="{088D91F9-16A4-4367-9C7E-5EB27A20EA6D}" type="slidenum">
              <a:rPr lang="en-US" smtClean="0"/>
              <a:t>3</a:t>
            </a:fld>
            <a:endParaRPr lang="en-US" dirty="0"/>
          </a:p>
        </p:txBody>
      </p:sp>
    </p:spTree>
    <p:extLst>
      <p:ext uri="{BB962C8B-B14F-4D97-AF65-F5344CB8AC3E}">
        <p14:creationId xmlns:p14="http://schemas.microsoft.com/office/powerpoint/2010/main" val="3921934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VPK</a:t>
            </a:r>
            <a:r>
              <a:rPr lang="en-US" baseline="0" dirty="0" smtClean="0"/>
              <a:t> providers have been working over the last few months to submit the backlog of attendance covering August through March.  These attendance sheets have been processed for reimbursement and you are now on a regular monthly attendance submitted by the 3</a:t>
            </a:r>
            <a:r>
              <a:rPr lang="en-US" baseline="30000" dirty="0" smtClean="0"/>
              <a:t>rd</a:t>
            </a:r>
            <a:r>
              <a:rPr lang="en-US" baseline="0" dirty="0" smtClean="0"/>
              <a:t> business day of each month.  Any attendance received after the 3</a:t>
            </a:r>
            <a:r>
              <a:rPr lang="en-US" baseline="30000" dirty="0" smtClean="0"/>
              <a:t>rd</a:t>
            </a:r>
            <a:r>
              <a:rPr lang="en-US" baseline="0" dirty="0" smtClean="0"/>
              <a:t> business day will be processed in the following month.</a:t>
            </a:r>
            <a:endParaRPr lang="en-US" dirty="0"/>
          </a:p>
        </p:txBody>
      </p:sp>
      <p:sp>
        <p:nvSpPr>
          <p:cNvPr id="4" name="Slide Number Placeholder 3"/>
          <p:cNvSpPr>
            <a:spLocks noGrp="1"/>
          </p:cNvSpPr>
          <p:nvPr>
            <p:ph type="sldNum" sz="quarter" idx="10"/>
          </p:nvPr>
        </p:nvSpPr>
        <p:spPr/>
        <p:txBody>
          <a:bodyPr/>
          <a:lstStyle/>
          <a:p>
            <a:fld id="{088D91F9-16A4-4367-9C7E-5EB27A20EA6D}" type="slidenum">
              <a:rPr lang="en-US" smtClean="0"/>
              <a:t>4</a:t>
            </a:fld>
            <a:endParaRPr lang="en-US" dirty="0"/>
          </a:p>
        </p:txBody>
      </p:sp>
    </p:spTree>
    <p:extLst>
      <p:ext uri="{BB962C8B-B14F-4D97-AF65-F5344CB8AC3E}">
        <p14:creationId xmlns:p14="http://schemas.microsoft.com/office/powerpoint/2010/main" val="679064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00B050"/>
                </a:solidFill>
              </a:rPr>
              <a:t>If you need more information, there are detailed step-by-step instructions available</a:t>
            </a:r>
            <a:r>
              <a:rPr lang="en-US" baseline="0" dirty="0" smtClean="0">
                <a:solidFill>
                  <a:srgbClr val="00B050"/>
                </a:solidFill>
              </a:rPr>
              <a:t> in the Provider Portal User Guide pages 106-110 or on the 4C website.</a:t>
            </a:r>
            <a:endParaRPr lang="en-US" dirty="0">
              <a:solidFill>
                <a:srgbClr val="00B050"/>
              </a:solidFill>
            </a:endParaRPr>
          </a:p>
        </p:txBody>
      </p:sp>
      <p:sp>
        <p:nvSpPr>
          <p:cNvPr id="4" name="Slide Number Placeholder 3"/>
          <p:cNvSpPr>
            <a:spLocks noGrp="1"/>
          </p:cNvSpPr>
          <p:nvPr>
            <p:ph type="sldNum" sz="quarter" idx="10"/>
          </p:nvPr>
        </p:nvSpPr>
        <p:spPr/>
        <p:txBody>
          <a:bodyPr/>
          <a:lstStyle/>
          <a:p>
            <a:fld id="{088D91F9-16A4-4367-9C7E-5EB27A20EA6D}" type="slidenum">
              <a:rPr lang="en-US" smtClean="0"/>
              <a:t>5</a:t>
            </a:fld>
            <a:endParaRPr lang="en-US" dirty="0"/>
          </a:p>
        </p:txBody>
      </p:sp>
    </p:spTree>
    <p:extLst>
      <p:ext uri="{BB962C8B-B14F-4D97-AF65-F5344CB8AC3E}">
        <p14:creationId xmlns:p14="http://schemas.microsoft.com/office/powerpoint/2010/main" val="1599380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submit SR Attendance, log into your Provider Portal account.  You need to check that you’ve met these 3 requirements before</a:t>
            </a:r>
            <a:r>
              <a:rPr lang="en-US" baseline="0" dirty="0" smtClean="0"/>
              <a:t> submitting your first attendance.  </a:t>
            </a:r>
          </a:p>
          <a:p>
            <a:endParaRPr lang="en-US" baseline="0" dirty="0" smtClean="0"/>
          </a:p>
          <a:p>
            <a:r>
              <a:rPr lang="en-US" sz="1200" dirty="0" smtClean="0"/>
              <a:t>Active Provider Profile</a:t>
            </a:r>
          </a:p>
          <a:p>
            <a:r>
              <a:rPr lang="en-US" sz="1200" dirty="0" smtClean="0"/>
              <a:t>Certified SR-20 Contract</a:t>
            </a:r>
          </a:p>
          <a:p>
            <a:r>
              <a:rPr lang="en-US" sz="1200" dirty="0" smtClean="0"/>
              <a:t>Enrolled SR Children</a:t>
            </a:r>
          </a:p>
          <a:p>
            <a:endParaRPr lang="en-US" dirty="0"/>
          </a:p>
        </p:txBody>
      </p:sp>
      <p:sp>
        <p:nvSpPr>
          <p:cNvPr id="4" name="Slide Number Placeholder 3"/>
          <p:cNvSpPr>
            <a:spLocks noGrp="1"/>
          </p:cNvSpPr>
          <p:nvPr>
            <p:ph type="sldNum" sz="quarter" idx="10"/>
          </p:nvPr>
        </p:nvSpPr>
        <p:spPr/>
        <p:txBody>
          <a:bodyPr/>
          <a:lstStyle/>
          <a:p>
            <a:fld id="{088D91F9-16A4-4367-9C7E-5EB27A20EA6D}" type="slidenum">
              <a:rPr lang="en-US" smtClean="0"/>
              <a:t>6</a:t>
            </a:fld>
            <a:endParaRPr lang="en-US" dirty="0"/>
          </a:p>
        </p:txBody>
      </p:sp>
    </p:spTree>
    <p:extLst>
      <p:ext uri="{BB962C8B-B14F-4D97-AF65-F5344CB8AC3E}">
        <p14:creationId xmlns:p14="http://schemas.microsoft.com/office/powerpoint/2010/main" val="2403721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You’ll find SR Attendance in the Attendance</a:t>
            </a:r>
            <a:r>
              <a:rPr lang="en-US" baseline="0" dirty="0" smtClean="0"/>
              <a:t> tab, Manage SR Attendance.  Select SR as the Program Type, then the service period, and the Coalition. </a:t>
            </a: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88D91F9-16A4-4367-9C7E-5EB27A20EA6D}" type="slidenum">
              <a:rPr lang="en-US" smtClean="0"/>
              <a:t>7</a:t>
            </a:fld>
            <a:endParaRPr lang="en-US" dirty="0"/>
          </a:p>
        </p:txBody>
      </p:sp>
    </p:spTree>
    <p:extLst>
      <p:ext uri="{BB962C8B-B14F-4D97-AF65-F5344CB8AC3E}">
        <p14:creationId xmlns:p14="http://schemas.microsoft.com/office/powerpoint/2010/main" val="1935428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SR Attendance Roster displays, defaulting to the current service period. The blue summary box to the right contains provider details and paid holiday information for the service period. </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 service period is the month in which services were rendered. Child absences for the service period must be marked, saved, and submitted to the coalition. A due date is displayed for each service period. Providers that contract with multiple coalitions must submit an attendance roster to each coalition. </a:t>
            </a:r>
            <a:endParaRPr lang="en-US" dirty="0" smtClean="0"/>
          </a:p>
          <a:p>
            <a:endParaRPr lang="en-US" dirty="0" smtClean="0"/>
          </a:p>
          <a:p>
            <a:r>
              <a:rPr lang="en-US" sz="1200" b="0" i="0" u="none" strike="noStrike" kern="1200" baseline="0" dirty="0" smtClean="0">
                <a:solidFill>
                  <a:schemeClr val="tx1"/>
                </a:solidFill>
                <a:latin typeface="+mn-lt"/>
                <a:ea typeface="+mn-ea"/>
                <a:cs typeface="+mn-cs"/>
              </a:rPr>
              <a:t>Children that are “Enrolled” or “Pending Parent Acceptance” are included on the SR attendance roster and their status will be displayed in the column marked in green. Children that are “Pending Parent Acceptance” are listed first and have an initial status of “PND”; children that are “Enrolled” do not have an initial status. When “PND” children are listed, a provider message will also appear. Clicking </a:t>
            </a:r>
            <a:r>
              <a:rPr lang="en-US" sz="1200" b="1" i="0" u="none" strike="noStrike" kern="1200" baseline="0" dirty="0" smtClean="0">
                <a:solidFill>
                  <a:schemeClr val="tx1"/>
                </a:solidFill>
                <a:latin typeface="+mn-lt"/>
                <a:ea typeface="+mn-ea"/>
                <a:cs typeface="+mn-cs"/>
              </a:rPr>
              <a:t>OK </a:t>
            </a:r>
            <a:r>
              <a:rPr lang="en-US" sz="1200" b="0" i="0" u="none" strike="noStrike" kern="1200" baseline="0" dirty="0" smtClean="0">
                <a:solidFill>
                  <a:schemeClr val="tx1"/>
                </a:solidFill>
                <a:latin typeface="+mn-lt"/>
                <a:ea typeface="+mn-ea"/>
                <a:cs typeface="+mn-cs"/>
              </a:rPr>
              <a:t>dismisses the message.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If a child is in “Pending Parent Acceptance” status, you should encourage the parents to go to their parent portal to complete the signature.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search feature, shown in yellow, may be used to search for any criteria included in the roster (such as a name, DOB, age, billing group, or status). The summary feature shows the current/saved attendance information for all children in one view. </a:t>
            </a:r>
            <a:endParaRPr lang="en-US" dirty="0"/>
          </a:p>
        </p:txBody>
      </p:sp>
      <p:sp>
        <p:nvSpPr>
          <p:cNvPr id="4" name="Slide Number Placeholder 3"/>
          <p:cNvSpPr>
            <a:spLocks noGrp="1"/>
          </p:cNvSpPr>
          <p:nvPr>
            <p:ph type="sldNum" sz="quarter" idx="10"/>
          </p:nvPr>
        </p:nvSpPr>
        <p:spPr/>
        <p:txBody>
          <a:bodyPr/>
          <a:lstStyle/>
          <a:p>
            <a:fld id="{088D91F9-16A4-4367-9C7E-5EB27A20EA6D}" type="slidenum">
              <a:rPr lang="en-US" smtClean="0"/>
              <a:t>8</a:t>
            </a:fld>
            <a:endParaRPr lang="en-US" dirty="0"/>
          </a:p>
        </p:txBody>
      </p:sp>
    </p:spTree>
    <p:extLst>
      <p:ext uri="{BB962C8B-B14F-4D97-AF65-F5344CB8AC3E}">
        <p14:creationId xmlns:p14="http://schemas.microsoft.com/office/powerpoint/2010/main" val="992071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To record attendance, click on a child’s name to view their attendance for the month.   You will see a summary of that child in the grey box shown on the right.</a:t>
            </a:r>
            <a:endParaRPr lang="en-US" dirty="0"/>
          </a:p>
        </p:txBody>
      </p:sp>
      <p:sp>
        <p:nvSpPr>
          <p:cNvPr id="4" name="Slide Number Placeholder 3"/>
          <p:cNvSpPr>
            <a:spLocks noGrp="1"/>
          </p:cNvSpPr>
          <p:nvPr>
            <p:ph type="sldNum" sz="quarter" idx="10"/>
          </p:nvPr>
        </p:nvSpPr>
        <p:spPr/>
        <p:txBody>
          <a:bodyPr/>
          <a:lstStyle/>
          <a:p>
            <a:fld id="{088D91F9-16A4-4367-9C7E-5EB27A20EA6D}" type="slidenum">
              <a:rPr lang="en-US" smtClean="0"/>
              <a:t>9</a:t>
            </a:fld>
            <a:endParaRPr lang="en-US" dirty="0"/>
          </a:p>
        </p:txBody>
      </p:sp>
    </p:spTree>
    <p:extLst>
      <p:ext uri="{BB962C8B-B14F-4D97-AF65-F5344CB8AC3E}">
        <p14:creationId xmlns:p14="http://schemas.microsoft.com/office/powerpoint/2010/main" val="280329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calendar displays each child’s schedule.   You will not be able to mark attendance before their start date or after they’ve terminated care.</a:t>
            </a:r>
          </a:p>
        </p:txBody>
      </p:sp>
      <p:sp>
        <p:nvSpPr>
          <p:cNvPr id="4" name="Slide Number Placeholder 3"/>
          <p:cNvSpPr>
            <a:spLocks noGrp="1"/>
          </p:cNvSpPr>
          <p:nvPr>
            <p:ph type="sldNum" sz="quarter" idx="10"/>
          </p:nvPr>
        </p:nvSpPr>
        <p:spPr/>
        <p:txBody>
          <a:bodyPr/>
          <a:lstStyle/>
          <a:p>
            <a:fld id="{088D91F9-16A4-4367-9C7E-5EB27A20EA6D}" type="slidenum">
              <a:rPr lang="en-US" smtClean="0"/>
              <a:t>10</a:t>
            </a:fld>
            <a:endParaRPr lang="en-US" dirty="0"/>
          </a:p>
        </p:txBody>
      </p:sp>
    </p:spTree>
    <p:extLst>
      <p:ext uri="{BB962C8B-B14F-4D97-AF65-F5344CB8AC3E}">
        <p14:creationId xmlns:p14="http://schemas.microsoft.com/office/powerpoint/2010/main" val="1791547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5A1E9047-13FB-4B0A-BC2A-4E99EE3004C3}" type="datetimeFigureOut">
              <a:rPr lang="en-US" smtClean="0"/>
              <a:t>4/12/2019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8C6C92-7D30-4E9E-B5DF-E58A5159D5F7}" type="slidenum">
              <a:rPr lang="en-US" smtClean="0"/>
              <a:t>‹#›</a:t>
            </a:fld>
            <a:endParaRPr lang="en-US"/>
          </a:p>
        </p:txBody>
      </p:sp>
    </p:spTree>
    <p:extLst>
      <p:ext uri="{BB962C8B-B14F-4D97-AF65-F5344CB8AC3E}">
        <p14:creationId xmlns:p14="http://schemas.microsoft.com/office/powerpoint/2010/main" val="2663511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A1E9047-13FB-4B0A-BC2A-4E99EE3004C3}" type="datetimeFigureOut">
              <a:rPr lang="en-US" smtClean="0"/>
              <a:t>4/12/2019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8C6C92-7D30-4E9E-B5DF-E58A5159D5F7}" type="slidenum">
              <a:rPr lang="en-US" smtClean="0"/>
              <a:t>‹#›</a:t>
            </a:fld>
            <a:endParaRPr lang="en-US"/>
          </a:p>
        </p:txBody>
      </p:sp>
    </p:spTree>
    <p:extLst>
      <p:ext uri="{BB962C8B-B14F-4D97-AF65-F5344CB8AC3E}">
        <p14:creationId xmlns:p14="http://schemas.microsoft.com/office/powerpoint/2010/main" val="3914860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A1E9047-13FB-4B0A-BC2A-4E99EE3004C3}" type="datetimeFigureOut">
              <a:rPr lang="en-US" smtClean="0"/>
              <a:t>4/12/2019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8C6C92-7D30-4E9E-B5DF-E58A5159D5F7}" type="slidenum">
              <a:rPr lang="en-US" smtClean="0"/>
              <a:t>‹#›</a:t>
            </a:fld>
            <a:endParaRPr lang="en-US"/>
          </a:p>
        </p:txBody>
      </p:sp>
    </p:spTree>
    <p:extLst>
      <p:ext uri="{BB962C8B-B14F-4D97-AF65-F5344CB8AC3E}">
        <p14:creationId xmlns:p14="http://schemas.microsoft.com/office/powerpoint/2010/main" val="2612254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A1E9047-13FB-4B0A-BC2A-4E99EE3004C3}" type="datetimeFigureOut">
              <a:rPr lang="en-US" smtClean="0"/>
              <a:t>4/12/2019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8C6C92-7D30-4E9E-B5DF-E58A5159D5F7}"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0869361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A1E9047-13FB-4B0A-BC2A-4E99EE3004C3}" type="datetimeFigureOut">
              <a:rPr lang="en-US" smtClean="0"/>
              <a:t>4/12/2019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8C6C92-7D30-4E9E-B5DF-E58A5159D5F7}" type="slidenum">
              <a:rPr lang="en-US" smtClean="0"/>
              <a:t>‹#›</a:t>
            </a:fld>
            <a:endParaRPr lang="en-US"/>
          </a:p>
        </p:txBody>
      </p:sp>
    </p:spTree>
    <p:extLst>
      <p:ext uri="{BB962C8B-B14F-4D97-AF65-F5344CB8AC3E}">
        <p14:creationId xmlns:p14="http://schemas.microsoft.com/office/powerpoint/2010/main" val="29662734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5A1E9047-13FB-4B0A-BC2A-4E99EE3004C3}" type="datetimeFigureOut">
              <a:rPr lang="en-US" smtClean="0"/>
              <a:t>4/12/2019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8C6C92-7D30-4E9E-B5DF-E58A5159D5F7}" type="slidenum">
              <a:rPr lang="en-US" smtClean="0"/>
              <a:t>‹#›</a:t>
            </a:fld>
            <a:endParaRPr lang="en-US"/>
          </a:p>
        </p:txBody>
      </p:sp>
    </p:spTree>
    <p:extLst>
      <p:ext uri="{BB962C8B-B14F-4D97-AF65-F5344CB8AC3E}">
        <p14:creationId xmlns:p14="http://schemas.microsoft.com/office/powerpoint/2010/main" val="135574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5A1E9047-13FB-4B0A-BC2A-4E99EE3004C3}" type="datetimeFigureOut">
              <a:rPr lang="en-US" smtClean="0"/>
              <a:t>4/12/2019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8C6C92-7D30-4E9E-B5DF-E58A5159D5F7}" type="slidenum">
              <a:rPr lang="en-US" smtClean="0"/>
              <a:t>‹#›</a:t>
            </a:fld>
            <a:endParaRPr lang="en-US"/>
          </a:p>
        </p:txBody>
      </p:sp>
    </p:spTree>
    <p:extLst>
      <p:ext uri="{BB962C8B-B14F-4D97-AF65-F5344CB8AC3E}">
        <p14:creationId xmlns:p14="http://schemas.microsoft.com/office/powerpoint/2010/main" val="17743875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A1E9047-13FB-4B0A-BC2A-4E99EE3004C3}" type="datetimeFigureOut">
              <a:rPr lang="en-US" smtClean="0"/>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8C6C92-7D30-4E9E-B5DF-E58A5159D5F7}" type="slidenum">
              <a:rPr lang="en-US" smtClean="0"/>
              <a:t>‹#›</a:t>
            </a:fld>
            <a:endParaRPr lang="en-US"/>
          </a:p>
        </p:txBody>
      </p:sp>
    </p:spTree>
    <p:extLst>
      <p:ext uri="{BB962C8B-B14F-4D97-AF65-F5344CB8AC3E}">
        <p14:creationId xmlns:p14="http://schemas.microsoft.com/office/powerpoint/2010/main" val="381266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A1E9047-13FB-4B0A-BC2A-4E99EE3004C3}" type="datetimeFigureOut">
              <a:rPr lang="en-US" smtClean="0"/>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8C6C92-7D30-4E9E-B5DF-E58A5159D5F7}" type="slidenum">
              <a:rPr lang="en-US" smtClean="0"/>
              <a:t>‹#›</a:t>
            </a:fld>
            <a:endParaRPr lang="en-US"/>
          </a:p>
        </p:txBody>
      </p:sp>
    </p:spTree>
    <p:extLst>
      <p:ext uri="{BB962C8B-B14F-4D97-AF65-F5344CB8AC3E}">
        <p14:creationId xmlns:p14="http://schemas.microsoft.com/office/powerpoint/2010/main" val="3573046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A1E9047-13FB-4B0A-BC2A-4E99EE3004C3}" type="datetimeFigureOut">
              <a:rPr lang="en-US" smtClean="0"/>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8C6C92-7D30-4E9E-B5DF-E58A5159D5F7}" type="slidenum">
              <a:rPr lang="en-US" smtClean="0"/>
              <a:t>‹#›</a:t>
            </a:fld>
            <a:endParaRPr lang="en-US"/>
          </a:p>
        </p:txBody>
      </p:sp>
    </p:spTree>
    <p:extLst>
      <p:ext uri="{BB962C8B-B14F-4D97-AF65-F5344CB8AC3E}">
        <p14:creationId xmlns:p14="http://schemas.microsoft.com/office/powerpoint/2010/main" val="2531496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A1E9047-13FB-4B0A-BC2A-4E99EE3004C3}" type="datetimeFigureOut">
              <a:rPr lang="en-US" smtClean="0"/>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8C6C92-7D30-4E9E-B5DF-E58A5159D5F7}" type="slidenum">
              <a:rPr lang="en-US" smtClean="0"/>
              <a:t>‹#›</a:t>
            </a:fld>
            <a:endParaRPr lang="en-US"/>
          </a:p>
        </p:txBody>
      </p:sp>
    </p:spTree>
    <p:extLst>
      <p:ext uri="{BB962C8B-B14F-4D97-AF65-F5344CB8AC3E}">
        <p14:creationId xmlns:p14="http://schemas.microsoft.com/office/powerpoint/2010/main" val="2409973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A1E9047-13FB-4B0A-BC2A-4E99EE3004C3}" type="datetimeFigureOut">
              <a:rPr lang="en-US" smtClean="0"/>
              <a:t>4/12/2019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8C6C92-7D30-4E9E-B5DF-E58A5159D5F7}" type="slidenum">
              <a:rPr lang="en-US" smtClean="0"/>
              <a:t>‹#›</a:t>
            </a:fld>
            <a:endParaRPr lang="en-US"/>
          </a:p>
        </p:txBody>
      </p:sp>
    </p:spTree>
    <p:extLst>
      <p:ext uri="{BB962C8B-B14F-4D97-AF65-F5344CB8AC3E}">
        <p14:creationId xmlns:p14="http://schemas.microsoft.com/office/powerpoint/2010/main" val="1634755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A1E9047-13FB-4B0A-BC2A-4E99EE3004C3}" type="datetimeFigureOut">
              <a:rPr lang="en-US" smtClean="0"/>
              <a:t>4/12/2019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8C6C92-7D30-4E9E-B5DF-E58A5159D5F7}" type="slidenum">
              <a:rPr lang="en-US" smtClean="0"/>
              <a:t>‹#›</a:t>
            </a:fld>
            <a:endParaRPr lang="en-US"/>
          </a:p>
        </p:txBody>
      </p:sp>
    </p:spTree>
    <p:extLst>
      <p:ext uri="{BB962C8B-B14F-4D97-AF65-F5344CB8AC3E}">
        <p14:creationId xmlns:p14="http://schemas.microsoft.com/office/powerpoint/2010/main" val="3990557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A1E9047-13FB-4B0A-BC2A-4E99EE3004C3}" type="datetimeFigureOut">
              <a:rPr lang="en-US" smtClean="0"/>
              <a:t>4/12/2019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8C6C92-7D30-4E9E-B5DF-E58A5159D5F7}" type="slidenum">
              <a:rPr lang="en-US" smtClean="0"/>
              <a:t>‹#›</a:t>
            </a:fld>
            <a:endParaRPr lang="en-US"/>
          </a:p>
        </p:txBody>
      </p:sp>
    </p:spTree>
    <p:extLst>
      <p:ext uri="{BB962C8B-B14F-4D97-AF65-F5344CB8AC3E}">
        <p14:creationId xmlns:p14="http://schemas.microsoft.com/office/powerpoint/2010/main" val="3674062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1E9047-13FB-4B0A-BC2A-4E99EE3004C3}" type="datetimeFigureOut">
              <a:rPr lang="en-US" smtClean="0"/>
              <a:t>4/12/2019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8C6C92-7D30-4E9E-B5DF-E58A5159D5F7}" type="slidenum">
              <a:rPr lang="en-US" smtClean="0"/>
              <a:t>‹#›</a:t>
            </a:fld>
            <a:endParaRPr lang="en-US"/>
          </a:p>
        </p:txBody>
      </p:sp>
    </p:spTree>
    <p:extLst>
      <p:ext uri="{BB962C8B-B14F-4D97-AF65-F5344CB8AC3E}">
        <p14:creationId xmlns:p14="http://schemas.microsoft.com/office/powerpoint/2010/main" val="2632164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A1E9047-13FB-4B0A-BC2A-4E99EE3004C3}" type="datetimeFigureOut">
              <a:rPr lang="en-US" smtClean="0"/>
              <a:t>4/12/2019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8C6C92-7D30-4E9E-B5DF-E58A5159D5F7}" type="slidenum">
              <a:rPr lang="en-US" smtClean="0"/>
              <a:t>‹#›</a:t>
            </a:fld>
            <a:endParaRPr lang="en-US"/>
          </a:p>
        </p:txBody>
      </p:sp>
    </p:spTree>
    <p:extLst>
      <p:ext uri="{BB962C8B-B14F-4D97-AF65-F5344CB8AC3E}">
        <p14:creationId xmlns:p14="http://schemas.microsoft.com/office/powerpoint/2010/main" val="428082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A1E9047-13FB-4B0A-BC2A-4E99EE3004C3}" type="datetimeFigureOut">
              <a:rPr lang="en-US" smtClean="0"/>
              <a:t>4/12/2019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8C6C92-7D30-4E9E-B5DF-E58A5159D5F7}" type="slidenum">
              <a:rPr lang="en-US" smtClean="0"/>
              <a:t>‹#›</a:t>
            </a:fld>
            <a:endParaRPr lang="en-US"/>
          </a:p>
        </p:txBody>
      </p:sp>
    </p:spTree>
    <p:extLst>
      <p:ext uri="{BB962C8B-B14F-4D97-AF65-F5344CB8AC3E}">
        <p14:creationId xmlns:p14="http://schemas.microsoft.com/office/powerpoint/2010/main" val="1283291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A1E9047-13FB-4B0A-BC2A-4E99EE3004C3}" type="datetimeFigureOut">
              <a:rPr lang="en-US" smtClean="0"/>
              <a:t>4/12/2019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78C6C92-7D30-4E9E-B5DF-E58A5159D5F7}" type="slidenum">
              <a:rPr lang="en-US" smtClean="0"/>
              <a:t>‹#›</a:t>
            </a:fld>
            <a:endParaRPr lang="en-US"/>
          </a:p>
        </p:txBody>
      </p:sp>
    </p:spTree>
    <p:extLst>
      <p:ext uri="{BB962C8B-B14F-4D97-AF65-F5344CB8AC3E}">
        <p14:creationId xmlns:p14="http://schemas.microsoft.com/office/powerpoint/2010/main" val="1924551203"/>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7.jp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6.emf"/><Relationship Id="rId5" Type="http://schemas.openxmlformats.org/officeDocument/2006/relationships/image" Target="../media/image18.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4.emf"/><Relationship Id="rId5" Type="http://schemas.openxmlformats.org/officeDocument/2006/relationships/image" Target="../media/image23.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hyperlink" Target="https://4cflorida.org/wp-content/uploads/2019/03/Announcing-SR-Attendance-ORG.pdf" TargetMode="External"/><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5" Type="http://schemas.openxmlformats.org/officeDocument/2006/relationships/hyperlink" Target="https://4cflorida.org/wp-content/uploads/2019/03/SR-Attendance.pdf" TargetMode="External"/><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providerservices.floridaearlylearning.co/#m" TargetMode="External"/><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hyperlink" Target="https://4cflorida.org/wp-content/uploads/2018/12/Provider-Portal-Submitting-VPK-Attendance-1.pdf" TargetMode="External"/><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11" Type="http://schemas.openxmlformats.org/officeDocument/2006/relationships/image" Target="../media/image2.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notesSlide" Target="../notesSlides/notesSlide6.xml"/><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7.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Attendance</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98324645"/>
      </p:ext>
    </p:extLst>
  </p:cSld>
  <p:clrMapOvr>
    <a:masterClrMapping/>
  </p:clrMapOvr>
  <mc:AlternateContent xmlns:mc="http://schemas.openxmlformats.org/markup-compatibility/2006" xmlns:p14="http://schemas.microsoft.com/office/powerpoint/2010/main">
    <mc:Choice Requires="p14">
      <p:transition spd="slow" p14:dur="2000" advTm="7074"/>
    </mc:Choice>
    <mc:Fallback xmlns="">
      <p:transition spd="slow" advTm="7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SR Attendance</a:t>
            </a:r>
            <a:endParaRPr lang="en-US" dirty="0"/>
          </a:p>
        </p:txBody>
      </p:sp>
      <p:pic>
        <p:nvPicPr>
          <p:cNvPr id="5" name="Picture 4"/>
          <p:cNvPicPr>
            <a:picLocks noChangeAspect="1"/>
          </p:cNvPicPr>
          <p:nvPr/>
        </p:nvPicPr>
        <p:blipFill>
          <a:blip r:embed="rId5"/>
          <a:stretch>
            <a:fillRect/>
          </a:stretch>
        </p:blipFill>
        <p:spPr>
          <a:xfrm>
            <a:off x="5512905" y="1867072"/>
            <a:ext cx="6134100" cy="4305300"/>
          </a:xfrm>
          <a:prstGeom prst="rect">
            <a:avLst/>
          </a:prstGeom>
        </p:spPr>
      </p:pic>
      <p:pic>
        <p:nvPicPr>
          <p:cNvPr id="3" name="Picture 2"/>
          <p:cNvPicPr>
            <a:picLocks noChangeAspect="1"/>
          </p:cNvPicPr>
          <p:nvPr/>
        </p:nvPicPr>
        <p:blipFill>
          <a:blip r:embed="rId6"/>
          <a:stretch>
            <a:fillRect/>
          </a:stretch>
        </p:blipFill>
        <p:spPr>
          <a:xfrm>
            <a:off x="585923" y="1867072"/>
            <a:ext cx="4420569" cy="1448156"/>
          </a:xfrm>
          <a:prstGeom prst="rect">
            <a:avLst/>
          </a:prstGeom>
        </p:spPr>
      </p:pic>
      <p:cxnSp>
        <p:nvCxnSpPr>
          <p:cNvPr id="7" name="Straight Arrow Connector 6"/>
          <p:cNvCxnSpPr/>
          <p:nvPr/>
        </p:nvCxnSpPr>
        <p:spPr>
          <a:xfrm>
            <a:off x="3995530" y="2524539"/>
            <a:ext cx="4134679" cy="815009"/>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sp>
        <p:nvSpPr>
          <p:cNvPr id="8" name="TextBox 7"/>
          <p:cNvSpPr txBox="1"/>
          <p:nvPr/>
        </p:nvSpPr>
        <p:spPr>
          <a:xfrm>
            <a:off x="2708279" y="3578087"/>
            <a:ext cx="2539581" cy="2554545"/>
          </a:xfrm>
          <a:prstGeom prst="rect">
            <a:avLst/>
          </a:prstGeom>
          <a:noFill/>
        </p:spPr>
        <p:txBody>
          <a:bodyPr wrap="square" rtlCol="0">
            <a:spAutoFit/>
          </a:bodyPr>
          <a:lstStyle/>
          <a:p>
            <a:r>
              <a:rPr lang="en-US" sz="3200" dirty="0" smtClean="0"/>
              <a:t>Select a child and their schedule shows on the calendar</a:t>
            </a:r>
            <a:endParaRPr lang="en-US" sz="3200" dirty="0"/>
          </a:p>
        </p:txBody>
      </p:sp>
      <p:pic>
        <p:nvPicPr>
          <p:cNvPr id="10" name="Picture 9" descr="File:Toddler-Girls-Hairstyle.jpg - Wikimedia Common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391" y="3737112"/>
            <a:ext cx="1937366" cy="1923015"/>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84427664"/>
      </p:ext>
    </p:extLst>
  </p:cSld>
  <p:clrMapOvr>
    <a:masterClrMapping/>
  </p:clrMapOvr>
  <mc:AlternateContent xmlns:mc="http://schemas.openxmlformats.org/markup-compatibility/2006" xmlns:p14="http://schemas.microsoft.com/office/powerpoint/2010/main">
    <mc:Choice Requires="p14">
      <p:transition spd="slow" p14:dur="2000" advTm="15156"/>
    </mc:Choice>
    <mc:Fallback xmlns="">
      <p:transition spd="slow" advTm="15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SR Attendance</a:t>
            </a:r>
            <a:endParaRPr lang="en-US" dirty="0"/>
          </a:p>
        </p:txBody>
      </p:sp>
      <p:pic>
        <p:nvPicPr>
          <p:cNvPr id="4" name="Picture 3"/>
          <p:cNvPicPr>
            <a:picLocks noChangeAspect="1"/>
          </p:cNvPicPr>
          <p:nvPr/>
        </p:nvPicPr>
        <p:blipFill>
          <a:blip r:embed="rId5"/>
          <a:stretch>
            <a:fillRect/>
          </a:stretch>
        </p:blipFill>
        <p:spPr>
          <a:xfrm>
            <a:off x="6717196" y="2576409"/>
            <a:ext cx="5138021" cy="3583988"/>
          </a:xfrm>
          <a:prstGeom prst="rect">
            <a:avLst/>
          </a:prstGeom>
        </p:spPr>
      </p:pic>
      <p:pic>
        <p:nvPicPr>
          <p:cNvPr id="5" name="Picture 4"/>
          <p:cNvPicPr>
            <a:picLocks noChangeAspect="1"/>
          </p:cNvPicPr>
          <p:nvPr/>
        </p:nvPicPr>
        <p:blipFill>
          <a:blip r:embed="rId6"/>
          <a:stretch>
            <a:fillRect/>
          </a:stretch>
        </p:blipFill>
        <p:spPr>
          <a:xfrm>
            <a:off x="583096" y="1429750"/>
            <a:ext cx="6134100" cy="43053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23032321"/>
      </p:ext>
    </p:extLst>
  </p:cSld>
  <p:clrMapOvr>
    <a:masterClrMapping/>
  </p:clrMapOvr>
  <mc:AlternateContent xmlns:mc="http://schemas.openxmlformats.org/markup-compatibility/2006" xmlns:p14="http://schemas.microsoft.com/office/powerpoint/2010/main">
    <mc:Choice Requires="p14">
      <p:transition spd="slow" p14:dur="2000" advTm="56032"/>
    </mc:Choice>
    <mc:Fallback xmlns="">
      <p:transition spd="slow" advTm="56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SR Attendance</a:t>
            </a:r>
            <a:endParaRPr lang="en-US" dirty="0"/>
          </a:p>
        </p:txBody>
      </p:sp>
      <p:pic>
        <p:nvPicPr>
          <p:cNvPr id="4" name="Content Placeholder 3"/>
          <p:cNvPicPr>
            <a:picLocks noGrp="1" noChangeAspect="1"/>
          </p:cNvPicPr>
          <p:nvPr>
            <p:ph idx="1"/>
          </p:nvPr>
        </p:nvPicPr>
        <p:blipFill>
          <a:blip r:embed="rId5"/>
          <a:stretch>
            <a:fillRect/>
          </a:stretch>
        </p:blipFill>
        <p:spPr>
          <a:xfrm>
            <a:off x="838200" y="1963565"/>
            <a:ext cx="8239125" cy="2047875"/>
          </a:xfrm>
          <a:prstGeom prst="rect">
            <a:avLst/>
          </a:prstGeom>
        </p:spPr>
      </p:pic>
      <p:pic>
        <p:nvPicPr>
          <p:cNvPr id="5" name="Picture 4"/>
          <p:cNvPicPr>
            <a:picLocks noChangeAspect="1"/>
          </p:cNvPicPr>
          <p:nvPr/>
        </p:nvPicPr>
        <p:blipFill>
          <a:blip r:embed="rId6"/>
          <a:stretch>
            <a:fillRect/>
          </a:stretch>
        </p:blipFill>
        <p:spPr>
          <a:xfrm>
            <a:off x="6977270" y="3907890"/>
            <a:ext cx="4523132" cy="2321874"/>
          </a:xfrm>
          <a:prstGeom prst="rect">
            <a:avLst/>
          </a:prstGeom>
        </p:spPr>
      </p:pic>
      <p:sp>
        <p:nvSpPr>
          <p:cNvPr id="6" name="TextBox 5"/>
          <p:cNvSpPr txBox="1"/>
          <p:nvPr/>
        </p:nvSpPr>
        <p:spPr>
          <a:xfrm>
            <a:off x="838200" y="4253948"/>
            <a:ext cx="5880652" cy="1200329"/>
          </a:xfrm>
          <a:prstGeom prst="rect">
            <a:avLst/>
          </a:prstGeom>
          <a:noFill/>
        </p:spPr>
        <p:txBody>
          <a:bodyPr wrap="square" rtlCol="0">
            <a:spAutoFit/>
          </a:bodyPr>
          <a:lstStyle/>
          <a:p>
            <a:r>
              <a:rPr lang="en-US" sz="3600" dirty="0" smtClean="0"/>
              <a:t>Review of all attendance before final Sign and Certify</a:t>
            </a:r>
            <a:endParaRPr lang="en-US" sz="36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68347313"/>
      </p:ext>
    </p:extLst>
  </p:cSld>
  <p:clrMapOvr>
    <a:masterClrMapping/>
  </p:clrMapOvr>
  <mc:AlternateContent xmlns:mc="http://schemas.openxmlformats.org/markup-compatibility/2006" xmlns:p14="http://schemas.microsoft.com/office/powerpoint/2010/main">
    <mc:Choice Requires="p14">
      <p:transition spd="slow" p14:dur="2000" advTm="28907"/>
    </mc:Choice>
    <mc:Fallback xmlns="">
      <p:transition spd="slow" advTm="28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SR Attendance</a:t>
            </a:r>
            <a:endParaRPr lang="en-US" dirty="0"/>
          </a:p>
        </p:txBody>
      </p:sp>
      <p:pic>
        <p:nvPicPr>
          <p:cNvPr id="4" name="Content Placeholder 3"/>
          <p:cNvPicPr>
            <a:picLocks noGrp="1" noChangeAspect="1"/>
          </p:cNvPicPr>
          <p:nvPr>
            <p:ph idx="1"/>
          </p:nvPr>
        </p:nvPicPr>
        <p:blipFill>
          <a:blip r:embed="rId5"/>
          <a:stretch>
            <a:fillRect/>
          </a:stretch>
        </p:blipFill>
        <p:spPr>
          <a:xfrm>
            <a:off x="2593451" y="1825625"/>
            <a:ext cx="7287673" cy="435133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88480257"/>
      </p:ext>
    </p:extLst>
  </p:cSld>
  <p:clrMapOvr>
    <a:masterClrMapping/>
  </p:clrMapOvr>
  <mc:AlternateContent xmlns:mc="http://schemas.openxmlformats.org/markup-compatibility/2006" xmlns:p14="http://schemas.microsoft.com/office/powerpoint/2010/main">
    <mc:Choice Requires="p14">
      <p:transition spd="slow" p14:dur="2000" advTm="18966"/>
    </mc:Choice>
    <mc:Fallback xmlns="">
      <p:transition spd="slow" advTm="18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SR Attendance</a:t>
            </a:r>
            <a:endParaRPr lang="en-US" dirty="0"/>
          </a:p>
        </p:txBody>
      </p:sp>
      <p:pic>
        <p:nvPicPr>
          <p:cNvPr id="6" name="Picture 5"/>
          <p:cNvPicPr>
            <a:picLocks noChangeAspect="1"/>
          </p:cNvPicPr>
          <p:nvPr/>
        </p:nvPicPr>
        <p:blipFill>
          <a:blip r:embed="rId5"/>
          <a:stretch>
            <a:fillRect/>
          </a:stretch>
        </p:blipFill>
        <p:spPr>
          <a:xfrm>
            <a:off x="838200" y="3531580"/>
            <a:ext cx="5284225" cy="2002060"/>
          </a:xfrm>
          <a:prstGeom prst="rect">
            <a:avLst/>
          </a:prstGeom>
        </p:spPr>
      </p:pic>
      <p:sp>
        <p:nvSpPr>
          <p:cNvPr id="10" name="Right Arrow Callout 9"/>
          <p:cNvSpPr/>
          <p:nvPr/>
        </p:nvSpPr>
        <p:spPr>
          <a:xfrm flipH="1">
            <a:off x="5865755" y="3742740"/>
            <a:ext cx="3664432" cy="1470991"/>
          </a:xfrm>
          <a:prstGeom prst="rightArrowCallout">
            <a:avLst>
              <a:gd name="adj1" fmla="val 25000"/>
              <a:gd name="adj2" fmla="val 25000"/>
              <a:gd name="adj3" fmla="val 25000"/>
              <a:gd name="adj4" fmla="val 8450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200" dirty="0" smtClean="0">
                <a:solidFill>
                  <a:sysClr val="windowText" lastClr="000000"/>
                </a:solidFill>
              </a:rPr>
              <a:t>Submitted</a:t>
            </a:r>
            <a:endParaRPr lang="en-US" sz="3200" dirty="0">
              <a:solidFill>
                <a:sysClr val="windowText" lastClr="000000"/>
              </a:solidFill>
            </a:endParaRPr>
          </a:p>
        </p:txBody>
      </p:sp>
      <p:pic>
        <p:nvPicPr>
          <p:cNvPr id="11" name="Picture 10"/>
          <p:cNvPicPr>
            <a:picLocks noChangeAspect="1"/>
          </p:cNvPicPr>
          <p:nvPr/>
        </p:nvPicPr>
        <p:blipFill>
          <a:blip r:embed="rId6"/>
          <a:stretch>
            <a:fillRect/>
          </a:stretch>
        </p:blipFill>
        <p:spPr>
          <a:xfrm>
            <a:off x="6805136" y="4847670"/>
            <a:ext cx="4946869" cy="1553129"/>
          </a:xfrm>
          <a:prstGeom prst="rect">
            <a:avLst/>
          </a:prstGeom>
        </p:spPr>
      </p:pic>
      <p:sp>
        <p:nvSpPr>
          <p:cNvPr id="12" name="Oval 11"/>
          <p:cNvSpPr/>
          <p:nvPr/>
        </p:nvSpPr>
        <p:spPr>
          <a:xfrm>
            <a:off x="10972800" y="5387009"/>
            <a:ext cx="779205" cy="377687"/>
          </a:xfrm>
          <a:prstGeom prst="ellipse">
            <a:avLst/>
          </a:prstGeom>
          <a:solidFill>
            <a:schemeClr val="accent3">
              <a:alpha val="0"/>
            </a:schemeClr>
          </a:solidFill>
          <a:ln w="104775">
            <a:solidFill>
              <a:srgbClr val="92D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cxnSp>
        <p:nvCxnSpPr>
          <p:cNvPr id="14" name="Straight Arrow Connector 13"/>
          <p:cNvCxnSpPr/>
          <p:nvPr/>
        </p:nvCxnSpPr>
        <p:spPr>
          <a:xfrm>
            <a:off x="9168921" y="4552122"/>
            <a:ext cx="1803879" cy="834887"/>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pic>
        <p:nvPicPr>
          <p:cNvPr id="15" name="Picture 14"/>
          <p:cNvPicPr>
            <a:picLocks noChangeAspect="1"/>
          </p:cNvPicPr>
          <p:nvPr/>
        </p:nvPicPr>
        <p:blipFill>
          <a:blip r:embed="rId7"/>
          <a:stretch>
            <a:fillRect/>
          </a:stretch>
        </p:blipFill>
        <p:spPr>
          <a:xfrm>
            <a:off x="4717980" y="1315120"/>
            <a:ext cx="6351867" cy="2068686"/>
          </a:xfrm>
          <a:prstGeom prst="rect">
            <a:avLst/>
          </a:prstGeom>
        </p:spPr>
      </p:pic>
      <p:sp>
        <p:nvSpPr>
          <p:cNvPr id="9" name="Right Arrow Callout 8"/>
          <p:cNvSpPr/>
          <p:nvPr/>
        </p:nvSpPr>
        <p:spPr>
          <a:xfrm>
            <a:off x="1212574" y="1539351"/>
            <a:ext cx="3664432" cy="1470991"/>
          </a:xfrm>
          <a:prstGeom prst="rightArrowCallout">
            <a:avLst>
              <a:gd name="adj1" fmla="val 25000"/>
              <a:gd name="adj2" fmla="val 25000"/>
              <a:gd name="adj3" fmla="val 25000"/>
              <a:gd name="adj4" fmla="val 84506"/>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dirty="0" smtClean="0">
                <a:solidFill>
                  <a:sysClr val="windowText" lastClr="000000"/>
                </a:solidFill>
              </a:rPr>
              <a:t>Not Submitted</a:t>
            </a:r>
            <a:endParaRPr lang="en-US" sz="3200" dirty="0">
              <a:solidFill>
                <a:sysClr val="windowText" lastClr="000000"/>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45028393"/>
      </p:ext>
    </p:extLst>
  </p:cSld>
  <p:clrMapOvr>
    <a:masterClrMapping/>
  </p:clrMapOvr>
  <mc:AlternateContent xmlns:mc="http://schemas.openxmlformats.org/markup-compatibility/2006" xmlns:p14="http://schemas.microsoft.com/office/powerpoint/2010/main">
    <mc:Choice Requires="p14">
      <p:transition spd="slow" p14:dur="2000" advTm="33129"/>
    </mc:Choice>
    <mc:Fallback xmlns="">
      <p:transition spd="slow" advTm="33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639339" y="473784"/>
            <a:ext cx="4714461" cy="13915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SR Attendance</a:t>
            </a:r>
            <a:endParaRPr lang="en-US" dirty="0"/>
          </a:p>
        </p:txBody>
      </p:sp>
      <p:sp>
        <p:nvSpPr>
          <p:cNvPr id="3" name="Content Placeholder 2"/>
          <p:cNvSpPr>
            <a:spLocks noGrp="1"/>
          </p:cNvSpPr>
          <p:nvPr>
            <p:ph idx="1"/>
          </p:nvPr>
        </p:nvSpPr>
        <p:spPr/>
        <p:txBody>
          <a:bodyPr/>
          <a:lstStyle/>
          <a:p>
            <a:pPr marL="0" indent="0">
              <a:buNone/>
            </a:pPr>
            <a:r>
              <a:rPr lang="en-US" sz="3200" b="1" dirty="0" smtClean="0"/>
              <a:t>Contact </a:t>
            </a:r>
            <a:r>
              <a:rPr lang="en-US" sz="3200" b="1" dirty="0"/>
              <a:t>4C when: </a:t>
            </a:r>
            <a:endParaRPr lang="en-US" sz="3200" b="1" dirty="0" smtClean="0"/>
          </a:p>
          <a:p>
            <a:r>
              <a:rPr lang="en-US" dirty="0" smtClean="0"/>
              <a:t>Paid </a:t>
            </a:r>
            <a:r>
              <a:rPr lang="en-US" dirty="0"/>
              <a:t>holidays are missing from the attendance calendar, </a:t>
            </a:r>
            <a:endParaRPr lang="en-US" dirty="0" smtClean="0"/>
          </a:p>
          <a:p>
            <a:r>
              <a:rPr lang="en-US" dirty="0"/>
              <a:t>I</a:t>
            </a:r>
            <a:r>
              <a:rPr lang="en-US" dirty="0" smtClean="0"/>
              <a:t>nformation </a:t>
            </a:r>
            <a:r>
              <a:rPr lang="en-US" dirty="0"/>
              <a:t>on the roster is incorrect (such as child’s date of birth, billing group, unit of care, scheduled days, termination date, etc.), </a:t>
            </a:r>
            <a:endParaRPr lang="en-US" dirty="0" smtClean="0"/>
          </a:p>
          <a:p>
            <a:r>
              <a:rPr lang="en-US" dirty="0" smtClean="0"/>
              <a:t>Enrolled </a:t>
            </a:r>
            <a:r>
              <a:rPr lang="en-US" dirty="0"/>
              <a:t>children are </a:t>
            </a:r>
            <a:r>
              <a:rPr lang="en-US" dirty="0" smtClean="0"/>
              <a:t>missing </a:t>
            </a:r>
            <a:r>
              <a:rPr lang="en-US" dirty="0"/>
              <a:t>on the roster, </a:t>
            </a:r>
            <a:endParaRPr lang="en-US" dirty="0" smtClean="0"/>
          </a:p>
          <a:p>
            <a:r>
              <a:rPr lang="en-US" dirty="0" smtClean="0"/>
              <a:t>Children </a:t>
            </a:r>
            <a:r>
              <a:rPr lang="en-US" dirty="0"/>
              <a:t>appear on the roster more than once, or </a:t>
            </a:r>
            <a:endParaRPr lang="en-US" dirty="0" smtClean="0"/>
          </a:p>
          <a:p>
            <a:r>
              <a:rPr lang="en-US" dirty="0" smtClean="0"/>
              <a:t>Absences </a:t>
            </a:r>
            <a:r>
              <a:rPr lang="en-US" dirty="0"/>
              <a:t>get saved multiple times on the same day. </a:t>
            </a:r>
          </a:p>
        </p:txBody>
      </p:sp>
      <p:sp>
        <p:nvSpPr>
          <p:cNvPr id="5" name="Rectangle 4"/>
          <p:cNvSpPr/>
          <p:nvPr/>
        </p:nvSpPr>
        <p:spPr>
          <a:xfrm>
            <a:off x="838200" y="5546035"/>
            <a:ext cx="10515600" cy="6309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These issues should be addressed prior to submitting the </a:t>
            </a:r>
            <a:r>
              <a:rPr lang="en-US" sz="2800" dirty="0" smtClean="0"/>
              <a:t>roster </a:t>
            </a:r>
            <a:endParaRPr lang="en-US" sz="2800" dirty="0"/>
          </a:p>
        </p:txBody>
      </p:sp>
      <p:sp>
        <p:nvSpPr>
          <p:cNvPr id="6" name="Rectangle 5"/>
          <p:cNvSpPr/>
          <p:nvPr/>
        </p:nvSpPr>
        <p:spPr>
          <a:xfrm>
            <a:off x="6639339" y="473784"/>
            <a:ext cx="5095461" cy="1723549"/>
          </a:xfrm>
          <a:prstGeom prst="rect">
            <a:avLst/>
          </a:prstGeom>
        </p:spPr>
        <p:txBody>
          <a:bodyPr wrap="square">
            <a:spAutoFit/>
          </a:bodyPr>
          <a:lstStyle/>
          <a:p>
            <a:r>
              <a:rPr lang="en-US" sz="2800" dirty="0" smtClean="0"/>
              <a:t>Instructions:</a:t>
            </a:r>
          </a:p>
          <a:p>
            <a:r>
              <a:rPr lang="en-US" sz="2000" dirty="0" smtClean="0">
                <a:hlinkClick r:id="rId5"/>
              </a:rPr>
              <a:t>https</a:t>
            </a:r>
            <a:r>
              <a:rPr lang="en-US" sz="2000" dirty="0">
                <a:hlinkClick r:id="rId5"/>
              </a:rPr>
              <a:t>://</a:t>
            </a:r>
            <a:r>
              <a:rPr lang="en-US" sz="2000" dirty="0" smtClean="0">
                <a:hlinkClick r:id="rId5"/>
              </a:rPr>
              <a:t>4cflorida.org/wp-content/uploads/2019/03/Announcing-SR-Attendance-ORG.pdf</a:t>
            </a:r>
            <a:endParaRPr lang="en-US" sz="2000" dirty="0" smtClean="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38157506"/>
      </p:ext>
    </p:extLst>
  </p:cSld>
  <p:clrMapOvr>
    <a:masterClrMapping/>
  </p:clrMapOvr>
  <mc:AlternateContent xmlns:mc="http://schemas.openxmlformats.org/markup-compatibility/2006" xmlns:p14="http://schemas.microsoft.com/office/powerpoint/2010/main">
    <mc:Choice Requires="p14">
      <p:transition spd="slow" p14:dur="2000" advTm="59995"/>
    </mc:Choice>
    <mc:Fallback xmlns="">
      <p:transition spd="slow" advTm="59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SR Attendance</a:t>
            </a:r>
            <a:endParaRPr lang="en-US" dirty="0"/>
          </a:p>
        </p:txBody>
      </p:sp>
      <p:sp>
        <p:nvSpPr>
          <p:cNvPr id="4" name="Rectangle 3"/>
          <p:cNvSpPr/>
          <p:nvPr/>
        </p:nvSpPr>
        <p:spPr>
          <a:xfrm>
            <a:off x="838200" y="1887795"/>
            <a:ext cx="6236368" cy="4571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Detailed instructions at:</a:t>
            </a:r>
          </a:p>
          <a:p>
            <a:pPr algn="ctr"/>
            <a:endParaRPr lang="en-US" sz="2800" dirty="0" smtClean="0"/>
          </a:p>
          <a:p>
            <a:pPr algn="ctr"/>
            <a:r>
              <a:rPr lang="en-US" sz="2800" dirty="0">
                <a:hlinkClick r:id="rId5"/>
              </a:rPr>
              <a:t>https://</a:t>
            </a:r>
            <a:r>
              <a:rPr lang="en-US" sz="2800" dirty="0" smtClean="0">
                <a:hlinkClick r:id="rId5"/>
              </a:rPr>
              <a:t>4cflorida.org/wp-content/uploads/2019/03/SR-Attendance.pdf</a:t>
            </a:r>
            <a:endParaRPr lang="en-US" sz="2800" dirty="0" smtClean="0"/>
          </a:p>
          <a:p>
            <a:pPr algn="ctr"/>
            <a:endParaRPr lang="en-US" sz="2800" dirty="0"/>
          </a:p>
          <a:p>
            <a:pPr algn="ctr"/>
            <a:r>
              <a:rPr lang="en-US" sz="2800" dirty="0" smtClean="0"/>
              <a:t>Provider Portal User Guide</a:t>
            </a:r>
          </a:p>
          <a:p>
            <a:pPr algn="ctr"/>
            <a:r>
              <a:rPr lang="en-US" sz="2800" dirty="0" smtClean="0"/>
              <a:t>Pages 112-117</a:t>
            </a:r>
            <a:endParaRPr lang="en-US" sz="2800" dirty="0"/>
          </a:p>
          <a:p>
            <a:pPr algn="ctr"/>
            <a:endParaRPr lang="en-US" dirty="0"/>
          </a:p>
        </p:txBody>
      </p:sp>
      <p:pic>
        <p:nvPicPr>
          <p:cNvPr id="5" name="Picture 4"/>
          <p:cNvPicPr>
            <a:picLocks noChangeAspect="1"/>
          </p:cNvPicPr>
          <p:nvPr/>
        </p:nvPicPr>
        <p:blipFill>
          <a:blip r:embed="rId6"/>
          <a:stretch>
            <a:fillRect/>
          </a:stretch>
        </p:blipFill>
        <p:spPr>
          <a:xfrm>
            <a:off x="7463212" y="573265"/>
            <a:ext cx="4181687" cy="5886529"/>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27296616"/>
      </p:ext>
    </p:extLst>
  </p:cSld>
  <p:clrMapOvr>
    <a:masterClrMapping/>
  </p:clrMapOvr>
  <mc:AlternateContent xmlns:mc="http://schemas.openxmlformats.org/markup-compatibility/2006" xmlns:p14="http://schemas.microsoft.com/office/powerpoint/2010/main">
    <mc:Choice Requires="p14">
      <p:transition spd="slow" p14:dur="2000" advTm="14544"/>
    </mc:Choice>
    <mc:Fallback xmlns="">
      <p:transition spd="slow" advTm="14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20000" y="4194313"/>
            <a:ext cx="9991948" cy="12920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SR Attendance</a:t>
            </a:r>
            <a:endParaRPr lang="en-US" dirty="0"/>
          </a:p>
        </p:txBody>
      </p:sp>
      <p:sp>
        <p:nvSpPr>
          <p:cNvPr id="3" name="Content Placeholder 2"/>
          <p:cNvSpPr>
            <a:spLocks noGrp="1"/>
          </p:cNvSpPr>
          <p:nvPr>
            <p:ph idx="1"/>
          </p:nvPr>
        </p:nvSpPr>
        <p:spPr/>
        <p:txBody>
          <a:bodyPr>
            <a:normAutofit/>
          </a:bodyPr>
          <a:lstStyle/>
          <a:p>
            <a:pPr marL="0" indent="0">
              <a:buNone/>
            </a:pPr>
            <a:r>
              <a:rPr lang="en-US" sz="3600" dirty="0" smtClean="0"/>
              <a:t>If you need to call:</a:t>
            </a:r>
          </a:p>
          <a:p>
            <a:r>
              <a:rPr lang="en-US" sz="3600" dirty="0" smtClean="0"/>
              <a:t>407-532-4251</a:t>
            </a:r>
            <a:r>
              <a:rPr lang="en-US" sz="3600" dirty="0"/>
              <a:t>. </a:t>
            </a:r>
            <a:endParaRPr lang="en-US" sz="3600" dirty="0" smtClean="0"/>
          </a:p>
          <a:p>
            <a:r>
              <a:rPr lang="en-US" sz="3600" dirty="0" smtClean="0"/>
              <a:t>If </a:t>
            </a:r>
            <a:r>
              <a:rPr lang="en-US" sz="3600" dirty="0"/>
              <a:t>you need to leave a message because we are helping another provider, </a:t>
            </a:r>
            <a:r>
              <a:rPr lang="en-US" sz="3600" dirty="0" smtClean="0"/>
              <a:t>please:</a:t>
            </a:r>
          </a:p>
          <a:p>
            <a:r>
              <a:rPr lang="en-US" sz="3600" dirty="0" smtClean="0"/>
              <a:t>Leave </a:t>
            </a:r>
            <a:r>
              <a:rPr lang="en-US" sz="3600" dirty="0"/>
              <a:t>only </a:t>
            </a:r>
            <a:r>
              <a:rPr lang="en-US" sz="3600" b="1" spc="50" dirty="0">
                <a:ln w="0"/>
                <a:solidFill>
                  <a:schemeClr val="bg2"/>
                </a:solidFill>
                <a:effectLst>
                  <a:innerShdw blurRad="63500" dist="50800" dir="13500000">
                    <a:srgbClr val="000000">
                      <a:alpha val="50000"/>
                    </a:srgbClr>
                  </a:innerShdw>
                </a:effectLst>
              </a:rPr>
              <a:t>one</a:t>
            </a:r>
            <a:r>
              <a:rPr lang="en-US" sz="3600" dirty="0"/>
              <a:t> message and </a:t>
            </a:r>
            <a:endParaRPr lang="en-US" sz="3600" dirty="0" smtClean="0"/>
          </a:p>
          <a:p>
            <a:r>
              <a:rPr lang="en-US" sz="3600" dirty="0" smtClean="0"/>
              <a:t>Allow </a:t>
            </a:r>
            <a:r>
              <a:rPr lang="en-US" sz="3600" b="1" spc="50" dirty="0">
                <a:ln w="0"/>
                <a:solidFill>
                  <a:schemeClr val="bg2"/>
                </a:solidFill>
                <a:effectLst>
                  <a:innerShdw blurRad="63500" dist="50800" dir="13500000">
                    <a:srgbClr val="000000">
                      <a:alpha val="50000"/>
                    </a:srgbClr>
                  </a:innerShdw>
                </a:effectLst>
              </a:rPr>
              <a:t>1-2 business days </a:t>
            </a:r>
            <a:r>
              <a:rPr lang="en-US" sz="3600" dirty="0"/>
              <a:t>for a </a:t>
            </a:r>
            <a:r>
              <a:rPr lang="en-US" sz="3600" dirty="0" smtClean="0"/>
              <a:t>return </a:t>
            </a:r>
            <a:r>
              <a:rPr lang="en-US" sz="3600" dirty="0"/>
              <a:t>call. </a:t>
            </a:r>
          </a:p>
        </p:txBody>
      </p:sp>
      <p:pic>
        <p:nvPicPr>
          <p:cNvPr id="4" name="Picture 3" descr="Telephone PNG Transparent Images | PNG Al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31695" y="460783"/>
            <a:ext cx="2459809" cy="2459809"/>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50022798"/>
      </p:ext>
    </p:extLst>
  </p:cSld>
  <p:clrMapOvr>
    <a:masterClrMapping/>
  </p:clrMapOvr>
  <mc:AlternateContent xmlns:mc="http://schemas.openxmlformats.org/markup-compatibility/2006" xmlns:p14="http://schemas.microsoft.com/office/powerpoint/2010/main">
    <mc:Choice Requires="p14">
      <p:transition spd="slow" p14:dur="2000" advTm="45893"/>
    </mc:Choice>
    <mc:Fallback xmlns="">
      <p:transition spd="slow" advTm="45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VPK or SR Attendance Data Issues</a:t>
            </a:r>
            <a:endParaRPr lang="en-US" dirty="0"/>
          </a:p>
        </p:txBody>
      </p:sp>
      <p:sp>
        <p:nvSpPr>
          <p:cNvPr id="3" name="Content Placeholder 2"/>
          <p:cNvSpPr>
            <a:spLocks noGrp="1"/>
          </p:cNvSpPr>
          <p:nvPr>
            <p:ph idx="1"/>
          </p:nvPr>
        </p:nvSpPr>
        <p:spPr>
          <a:xfrm>
            <a:off x="1120000" y="1825625"/>
            <a:ext cx="6435832" cy="4351338"/>
          </a:xfrm>
        </p:spPr>
        <p:txBody>
          <a:bodyPr>
            <a:normAutofit/>
          </a:bodyPr>
          <a:lstStyle/>
          <a:p>
            <a:r>
              <a:rPr lang="en-US" sz="3600" dirty="0" smtClean="0"/>
              <a:t>Be sure they have been reported</a:t>
            </a:r>
          </a:p>
          <a:p>
            <a:r>
              <a:rPr lang="en-US" sz="3600" dirty="0" smtClean="0"/>
              <a:t>Be patient during fix and adjustments</a:t>
            </a:r>
            <a:endParaRPr lang="en-US" sz="3600" dirty="0"/>
          </a:p>
        </p:txBody>
      </p:sp>
      <p:pic>
        <p:nvPicPr>
          <p:cNvPr id="4" name="Picture 3" descr="Schermo blu, spegnimento o riavvio improvviso del computer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7053" y="1975877"/>
            <a:ext cx="4856747" cy="4201087"/>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2684498"/>
      </p:ext>
    </p:extLst>
  </p:cSld>
  <p:clrMapOvr>
    <a:masterClrMapping/>
  </p:clrMapOvr>
  <mc:AlternateContent xmlns:mc="http://schemas.openxmlformats.org/markup-compatibility/2006" xmlns:p14="http://schemas.microsoft.com/office/powerpoint/2010/main">
    <mc:Choice Requires="p14">
      <p:transition spd="slow" p14:dur="2000" advTm="27875"/>
    </mc:Choice>
    <mc:Fallback xmlns="">
      <p:transition spd="slow" advTm="27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VPK Attendance</a:t>
            </a:r>
            <a:endParaRPr lang="en-US" dirty="0"/>
          </a:p>
        </p:txBody>
      </p:sp>
      <p:sp>
        <p:nvSpPr>
          <p:cNvPr id="3" name="Content Placeholder 2"/>
          <p:cNvSpPr>
            <a:spLocks noGrp="1"/>
          </p:cNvSpPr>
          <p:nvPr>
            <p:ph idx="1"/>
          </p:nvPr>
        </p:nvSpPr>
        <p:spPr/>
        <p:txBody>
          <a:bodyPr>
            <a:normAutofit/>
          </a:bodyPr>
          <a:lstStyle/>
          <a:p>
            <a:pPr marL="0" indent="0">
              <a:buNone/>
            </a:pPr>
            <a:r>
              <a:rPr lang="en-US" sz="4000" dirty="0" smtClean="0"/>
              <a:t>Requirements before submitting</a:t>
            </a:r>
          </a:p>
          <a:p>
            <a:r>
              <a:rPr lang="en-US" sz="4000" dirty="0" smtClean="0"/>
              <a:t>Active Provider Profile</a:t>
            </a:r>
          </a:p>
          <a:p>
            <a:r>
              <a:rPr lang="en-US" sz="4000" dirty="0" smtClean="0"/>
              <a:t>Certified VPK Provider Application</a:t>
            </a:r>
          </a:p>
          <a:p>
            <a:r>
              <a:rPr lang="en-US" sz="4000" dirty="0" smtClean="0"/>
              <a:t>Certified VPK-20 Contract</a:t>
            </a:r>
          </a:p>
          <a:p>
            <a:r>
              <a:rPr lang="en-US" sz="4000" dirty="0" smtClean="0"/>
              <a:t>At Least 4 Children Enrolled</a:t>
            </a:r>
            <a:endParaRPr lang="en-US" sz="4000" dirty="0"/>
          </a:p>
        </p:txBody>
      </p:sp>
      <p:pic>
        <p:nvPicPr>
          <p:cNvPr id="4" name="Picture 3" descr="File:Preschool activity 130523-Z-WA217-031.jpg - Wikimedia ..."/>
          <p:cNvPicPr>
            <a:picLocks noChangeAspect="1"/>
          </p:cNvPicPr>
          <p:nvPr/>
        </p:nvPicPr>
        <p:blipFill rotWithShape="1">
          <a:blip r:embed="rId5" cstate="print">
            <a:extLst>
              <a:ext uri="{28A0092B-C50C-407E-A947-70E740481C1C}">
                <a14:useLocalDpi xmlns:a14="http://schemas.microsoft.com/office/drawing/2010/main" val="0"/>
              </a:ext>
            </a:extLst>
          </a:blip>
          <a:srcRect l="14825" r="15101"/>
          <a:stretch/>
        </p:blipFill>
        <p:spPr>
          <a:xfrm>
            <a:off x="8927432" y="3689016"/>
            <a:ext cx="2767263" cy="2622884"/>
          </a:xfrm>
          <a:prstGeom prst="rect">
            <a:avLst/>
          </a:prstGeom>
        </p:spPr>
      </p:pic>
      <p:sp>
        <p:nvSpPr>
          <p:cNvPr id="5" name="Rectangle 4"/>
          <p:cNvSpPr/>
          <p:nvPr/>
        </p:nvSpPr>
        <p:spPr>
          <a:xfrm>
            <a:off x="1120000" y="5558589"/>
            <a:ext cx="7638989" cy="753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u="sng" dirty="0">
                <a:hlinkClick r:id="rId6"/>
              </a:rPr>
              <a:t>https://providerservices.floridaearlylearning.com</a:t>
            </a:r>
            <a:endParaRPr lang="en-US" sz="28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08145303"/>
      </p:ext>
    </p:extLst>
  </p:cSld>
  <p:clrMapOvr>
    <a:masterClrMapping/>
  </p:clrMapOvr>
  <mc:AlternateContent xmlns:mc="http://schemas.openxmlformats.org/markup-compatibility/2006" xmlns:p14="http://schemas.microsoft.com/office/powerpoint/2010/main">
    <mc:Choice Requires="p14">
      <p:transition spd="slow" p14:dur="2000" advTm="29350"/>
    </mc:Choice>
    <mc:Fallback xmlns="">
      <p:transition spd="slow" advTm="29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VPK Attendance</a:t>
            </a:r>
            <a:endParaRPr lang="en-US" dirty="0"/>
          </a:p>
        </p:txBody>
      </p:sp>
      <p:sp>
        <p:nvSpPr>
          <p:cNvPr id="3" name="Content Placeholder 2"/>
          <p:cNvSpPr>
            <a:spLocks noGrp="1"/>
          </p:cNvSpPr>
          <p:nvPr>
            <p:ph idx="1"/>
          </p:nvPr>
        </p:nvSpPr>
        <p:spPr/>
        <p:txBody>
          <a:bodyPr/>
          <a:lstStyle/>
          <a:p>
            <a:r>
              <a:rPr lang="en-US" sz="3200" dirty="0" smtClean="0"/>
              <a:t>Backlog of attendance from Aug - March processed.</a:t>
            </a:r>
          </a:p>
          <a:p>
            <a:r>
              <a:rPr lang="en-US" sz="3200" dirty="0" smtClean="0"/>
              <a:t>Regular monthly attendance to be submitted by the 3</a:t>
            </a:r>
            <a:r>
              <a:rPr lang="en-US" sz="3200" baseline="30000" dirty="0" smtClean="0"/>
              <a:t>rd</a:t>
            </a:r>
            <a:r>
              <a:rPr lang="en-US" sz="3200" dirty="0" smtClean="0"/>
              <a:t> business day of each month.</a:t>
            </a:r>
          </a:p>
          <a:p>
            <a:endParaRPr lang="en-US" dirty="0"/>
          </a:p>
        </p:txBody>
      </p:sp>
      <p:pic>
        <p:nvPicPr>
          <p:cNvPr id="4" name="Picture 3"/>
          <p:cNvPicPr>
            <a:picLocks noChangeAspect="1"/>
          </p:cNvPicPr>
          <p:nvPr/>
        </p:nvPicPr>
        <p:blipFill>
          <a:blip r:embed="rId5"/>
          <a:stretch>
            <a:fillRect/>
          </a:stretch>
        </p:blipFill>
        <p:spPr>
          <a:xfrm>
            <a:off x="1120000" y="3413676"/>
            <a:ext cx="8641364" cy="2529923"/>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86429002"/>
      </p:ext>
    </p:extLst>
  </p:cSld>
  <p:clrMapOvr>
    <a:masterClrMapping/>
  </p:clrMapOvr>
  <mc:AlternateContent xmlns:mc="http://schemas.openxmlformats.org/markup-compatibility/2006" xmlns:p14="http://schemas.microsoft.com/office/powerpoint/2010/main">
    <mc:Choice Requires="p14">
      <p:transition spd="slow" p14:dur="2000" advTm="30104"/>
    </mc:Choice>
    <mc:Fallback xmlns="">
      <p:transition spd="slow" advTm="30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VPK Attendance</a:t>
            </a:r>
            <a:endParaRPr lang="en-US" dirty="0"/>
          </a:p>
        </p:txBody>
      </p:sp>
      <p:sp>
        <p:nvSpPr>
          <p:cNvPr id="4" name="Rectangle 3"/>
          <p:cNvSpPr/>
          <p:nvPr/>
        </p:nvSpPr>
        <p:spPr>
          <a:xfrm>
            <a:off x="838200" y="1887795"/>
            <a:ext cx="6236368" cy="4571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Detailed instructions at:</a:t>
            </a:r>
          </a:p>
          <a:p>
            <a:pPr algn="ctr"/>
            <a:endParaRPr lang="en-US" sz="2800" dirty="0" smtClean="0"/>
          </a:p>
          <a:p>
            <a:pPr algn="ctr"/>
            <a:r>
              <a:rPr lang="en-US" sz="2800" dirty="0">
                <a:solidFill>
                  <a:schemeClr val="accent6">
                    <a:lumMod val="50000"/>
                  </a:schemeClr>
                </a:solidFill>
                <a:hlinkClick r:id="rId5"/>
              </a:rPr>
              <a:t>https://</a:t>
            </a:r>
            <a:r>
              <a:rPr lang="en-US" sz="2800" dirty="0" smtClean="0">
                <a:solidFill>
                  <a:schemeClr val="accent6">
                    <a:lumMod val="50000"/>
                  </a:schemeClr>
                </a:solidFill>
                <a:hlinkClick r:id="rId5"/>
              </a:rPr>
              <a:t>4cflorida.org/wp-content/uploads/2018/12/Provider-Portal-Submitting-VPK-Attendance-1.pdf</a:t>
            </a:r>
            <a:endParaRPr lang="en-US" sz="2800" dirty="0" smtClean="0">
              <a:solidFill>
                <a:schemeClr val="accent6">
                  <a:lumMod val="50000"/>
                </a:schemeClr>
              </a:solidFill>
            </a:endParaRPr>
          </a:p>
          <a:p>
            <a:pPr algn="ctr"/>
            <a:endParaRPr lang="en-US" sz="2800" dirty="0"/>
          </a:p>
          <a:p>
            <a:pPr algn="ctr"/>
            <a:r>
              <a:rPr lang="en-US" sz="2800" dirty="0" smtClean="0"/>
              <a:t>Provider Portal User Guide</a:t>
            </a:r>
          </a:p>
          <a:p>
            <a:pPr algn="ctr"/>
            <a:r>
              <a:rPr lang="en-US" sz="2800" dirty="0" smtClean="0"/>
              <a:t>Pages 106-110</a:t>
            </a:r>
            <a:endParaRPr lang="en-US" sz="2800" dirty="0"/>
          </a:p>
          <a:p>
            <a:pPr algn="ctr"/>
            <a:endParaRPr lang="en-US" dirty="0"/>
          </a:p>
        </p:txBody>
      </p:sp>
      <p:pic>
        <p:nvPicPr>
          <p:cNvPr id="7" name="Picture 6"/>
          <p:cNvPicPr>
            <a:picLocks noChangeAspect="1"/>
          </p:cNvPicPr>
          <p:nvPr/>
        </p:nvPicPr>
        <p:blipFill>
          <a:blip r:embed="rId6"/>
          <a:stretch>
            <a:fillRect/>
          </a:stretch>
        </p:blipFill>
        <p:spPr>
          <a:xfrm>
            <a:off x="7463212" y="573265"/>
            <a:ext cx="4181687" cy="5886529"/>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19491254"/>
      </p:ext>
    </p:extLst>
  </p:cSld>
  <p:clrMapOvr>
    <a:masterClrMapping/>
  </p:clrMapOvr>
  <mc:AlternateContent xmlns:mc="http://schemas.openxmlformats.org/markup-compatibility/2006" xmlns:p14="http://schemas.microsoft.com/office/powerpoint/2010/main">
    <mc:Choice Requires="p14">
      <p:transition spd="slow" p14:dur="2000" advTm="15914"/>
    </mc:Choice>
    <mc:Fallback xmlns="">
      <p:transition spd="slow" advTm="15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SR Attendance</a:t>
            </a:r>
            <a:endParaRPr lang="en-US" dirty="0"/>
          </a:p>
        </p:txBody>
      </p:sp>
      <p:sp>
        <p:nvSpPr>
          <p:cNvPr id="3" name="Content Placeholder 2"/>
          <p:cNvSpPr>
            <a:spLocks noGrp="1"/>
          </p:cNvSpPr>
          <p:nvPr>
            <p:ph idx="1"/>
          </p:nvPr>
        </p:nvSpPr>
        <p:spPr/>
        <p:txBody>
          <a:bodyPr/>
          <a:lstStyle/>
          <a:p>
            <a:pPr marL="0" indent="0">
              <a:buNone/>
            </a:pPr>
            <a:r>
              <a:rPr lang="en-US" sz="3600" dirty="0"/>
              <a:t>Requirements before submitting</a:t>
            </a:r>
          </a:p>
          <a:p>
            <a:r>
              <a:rPr lang="en-US" sz="3600" dirty="0"/>
              <a:t>Active Provider </a:t>
            </a:r>
            <a:r>
              <a:rPr lang="en-US" sz="3600" dirty="0" smtClean="0"/>
              <a:t>Profile</a:t>
            </a:r>
          </a:p>
          <a:p>
            <a:r>
              <a:rPr lang="en-US" sz="3600" dirty="0" smtClean="0"/>
              <a:t>Certified SR-20 Contract</a:t>
            </a:r>
          </a:p>
          <a:p>
            <a:r>
              <a:rPr lang="en-US" sz="3600" dirty="0" smtClean="0"/>
              <a:t>Enrolled SR Children</a:t>
            </a:r>
            <a:endParaRPr lang="en-US" sz="3600" dirty="0"/>
          </a:p>
          <a:p>
            <a:endParaRPr lang="en-US" dirty="0"/>
          </a:p>
        </p:txBody>
      </p:sp>
      <p:pic>
        <p:nvPicPr>
          <p:cNvPr id="4" name="Picture 3" descr="Young Children Can Learn Math through the Art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3252" y="920635"/>
            <a:ext cx="3720548" cy="5218069"/>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16207265"/>
      </p:ext>
    </p:extLst>
  </p:cSld>
  <p:clrMapOvr>
    <a:masterClrMapping/>
  </p:clrMapOvr>
  <mc:AlternateContent xmlns:mc="http://schemas.openxmlformats.org/markup-compatibility/2006" xmlns:p14="http://schemas.microsoft.com/office/powerpoint/2010/main">
    <mc:Choice Requires="p14">
      <p:transition spd="slow" p14:dur="2000" advTm="27444"/>
    </mc:Choice>
    <mc:Fallback xmlns="">
      <p:transition spd="slow" advTm="27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SR Attendance</a:t>
            </a:r>
            <a:endParaRPr lang="en-US" dirty="0"/>
          </a:p>
        </p:txBody>
      </p:sp>
      <p:pic>
        <p:nvPicPr>
          <p:cNvPr id="4" name="Content Placeholder 3"/>
          <p:cNvPicPr>
            <a:picLocks noGrp="1" noChangeAspect="1"/>
          </p:cNvPicPr>
          <p:nvPr>
            <p:ph idx="1"/>
          </p:nvPr>
        </p:nvPicPr>
        <p:blipFill>
          <a:blip r:embed="rId5"/>
          <a:stretch>
            <a:fillRect/>
          </a:stretch>
        </p:blipFill>
        <p:spPr>
          <a:xfrm>
            <a:off x="838200" y="2287343"/>
            <a:ext cx="6062937" cy="1725605"/>
          </a:xfrm>
          <a:prstGeom prst="rect">
            <a:avLst/>
          </a:prstGeom>
        </p:spPr>
      </p:pic>
      <p:pic>
        <p:nvPicPr>
          <p:cNvPr id="6" name="Picture 5"/>
          <p:cNvPicPr>
            <a:picLocks noChangeAspect="1"/>
          </p:cNvPicPr>
          <p:nvPr/>
        </p:nvPicPr>
        <p:blipFill>
          <a:blip r:embed="rId6"/>
          <a:stretch>
            <a:fillRect/>
          </a:stretch>
        </p:blipFill>
        <p:spPr>
          <a:xfrm>
            <a:off x="6901137" y="365125"/>
            <a:ext cx="4290391" cy="1922218"/>
          </a:xfrm>
          <a:prstGeom prst="rect">
            <a:avLst/>
          </a:prstGeom>
        </p:spPr>
      </p:pic>
      <p:pic>
        <p:nvPicPr>
          <p:cNvPr id="9" name="Picture 8" descr="File:Number 1 in green rounded square.svg - Wikimedia Common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6465" y="288395"/>
            <a:ext cx="804672" cy="804672"/>
          </a:xfrm>
          <a:prstGeom prst="rect">
            <a:avLst/>
          </a:prstGeom>
        </p:spPr>
      </p:pic>
      <p:pic>
        <p:nvPicPr>
          <p:cNvPr id="11" name="Picture 10" descr="File:Number 2 in light blue rounded square.svg - Wikimedia ..."/>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864" y="1725787"/>
            <a:ext cx="804672" cy="804672"/>
          </a:xfrm>
          <a:prstGeom prst="rect">
            <a:avLst/>
          </a:prstGeom>
        </p:spPr>
      </p:pic>
      <p:pic>
        <p:nvPicPr>
          <p:cNvPr id="12" name="Picture 11" descr="File:Number 3 in yellow rounded square.svg - Wikimedia Commons"/>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34989" y="4434558"/>
            <a:ext cx="804672" cy="804672"/>
          </a:xfrm>
          <a:prstGeom prst="rect">
            <a:avLst/>
          </a:prstGeom>
        </p:spPr>
      </p:pic>
      <p:pic>
        <p:nvPicPr>
          <p:cNvPr id="13" name="Picture 12"/>
          <p:cNvPicPr>
            <a:picLocks noChangeAspect="1"/>
          </p:cNvPicPr>
          <p:nvPr/>
        </p:nvPicPr>
        <p:blipFill>
          <a:blip r:embed="rId10"/>
          <a:stretch>
            <a:fillRect/>
          </a:stretch>
        </p:blipFill>
        <p:spPr>
          <a:xfrm>
            <a:off x="4839661" y="4434558"/>
            <a:ext cx="6351867" cy="2068686"/>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34557767"/>
      </p:ext>
    </p:extLst>
  </p:cSld>
  <p:clrMapOvr>
    <a:masterClrMapping/>
  </p:clrMapOvr>
  <mc:AlternateContent xmlns:mc="http://schemas.openxmlformats.org/markup-compatibility/2006" xmlns:p14="http://schemas.microsoft.com/office/powerpoint/2010/main">
    <mc:Choice Requires="p14">
      <p:transition spd="slow" p14:dur="2000" advTm="16716"/>
    </mc:Choice>
    <mc:Fallback xmlns="">
      <p:transition spd="slow" advTm="16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SR Attendance</a:t>
            </a:r>
            <a:endParaRPr lang="en-US" dirty="0"/>
          </a:p>
        </p:txBody>
      </p:sp>
      <p:pic>
        <p:nvPicPr>
          <p:cNvPr id="4" name="Content Placeholder 3"/>
          <p:cNvPicPr>
            <a:picLocks noGrp="1" noChangeAspect="1"/>
          </p:cNvPicPr>
          <p:nvPr>
            <p:ph idx="1"/>
          </p:nvPr>
        </p:nvPicPr>
        <p:blipFill>
          <a:blip r:embed="rId5"/>
          <a:stretch>
            <a:fillRect/>
          </a:stretch>
        </p:blipFill>
        <p:spPr>
          <a:xfrm>
            <a:off x="979487" y="1690688"/>
            <a:ext cx="10233025" cy="4064308"/>
          </a:xfrm>
          <a:prstGeom prst="rect">
            <a:avLst/>
          </a:prstGeom>
        </p:spPr>
      </p:pic>
      <p:sp>
        <p:nvSpPr>
          <p:cNvPr id="5" name="Oval 4"/>
          <p:cNvSpPr/>
          <p:nvPr/>
        </p:nvSpPr>
        <p:spPr>
          <a:xfrm>
            <a:off x="3478696" y="3756991"/>
            <a:ext cx="596347" cy="516835"/>
          </a:xfrm>
          <a:prstGeom prst="ellipse">
            <a:avLst/>
          </a:prstGeom>
          <a:solidFill>
            <a:schemeClr val="accent3">
              <a:alpha val="0"/>
            </a:schemeClr>
          </a:solidFill>
          <a:ln w="104775">
            <a:solidFill>
              <a:srgbClr val="92D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6" name="Oval 5"/>
          <p:cNvSpPr/>
          <p:nvPr/>
        </p:nvSpPr>
        <p:spPr>
          <a:xfrm>
            <a:off x="1908313" y="3206246"/>
            <a:ext cx="779205" cy="377687"/>
          </a:xfrm>
          <a:prstGeom prst="ellipse">
            <a:avLst/>
          </a:prstGeom>
          <a:solidFill>
            <a:schemeClr val="accent5">
              <a:alpha val="0"/>
            </a:schemeClr>
          </a:solidFill>
          <a:ln w="7620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97289418"/>
      </p:ext>
    </p:extLst>
  </p:cSld>
  <p:clrMapOvr>
    <a:masterClrMapping/>
  </p:clrMapOvr>
  <mc:AlternateContent xmlns:mc="http://schemas.openxmlformats.org/markup-compatibility/2006" xmlns:p14="http://schemas.microsoft.com/office/powerpoint/2010/main">
    <mc:Choice Requires="p14">
      <p:transition spd="slow" p14:dur="2000" advTm="82843"/>
    </mc:Choice>
    <mc:Fallback xmlns="">
      <p:transition spd="slow" advTm="82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SR Attendance</a:t>
            </a:r>
            <a:endParaRPr lang="en-US" dirty="0"/>
          </a:p>
        </p:txBody>
      </p:sp>
      <p:pic>
        <p:nvPicPr>
          <p:cNvPr id="4" name="Content Placeholder 3"/>
          <p:cNvPicPr>
            <a:picLocks noGrp="1" noChangeAspect="1"/>
          </p:cNvPicPr>
          <p:nvPr>
            <p:ph idx="1"/>
          </p:nvPr>
        </p:nvPicPr>
        <p:blipFill>
          <a:blip r:embed="rId5"/>
          <a:stretch>
            <a:fillRect/>
          </a:stretch>
        </p:blipFill>
        <p:spPr>
          <a:xfrm>
            <a:off x="5830414" y="365125"/>
            <a:ext cx="5383441" cy="5871473"/>
          </a:xfrm>
          <a:prstGeom prst="rect">
            <a:avLst/>
          </a:prstGeom>
        </p:spPr>
      </p:pic>
      <p:pic>
        <p:nvPicPr>
          <p:cNvPr id="5" name="Picture 4"/>
          <p:cNvPicPr>
            <a:picLocks noChangeAspect="1"/>
          </p:cNvPicPr>
          <p:nvPr/>
        </p:nvPicPr>
        <p:blipFill>
          <a:blip r:embed="rId6"/>
          <a:stretch>
            <a:fillRect/>
          </a:stretch>
        </p:blipFill>
        <p:spPr>
          <a:xfrm>
            <a:off x="838200" y="2105611"/>
            <a:ext cx="4420569" cy="1448156"/>
          </a:xfrm>
          <a:prstGeom prst="rect">
            <a:avLst/>
          </a:prstGeom>
        </p:spPr>
      </p:pic>
      <p:cxnSp>
        <p:nvCxnSpPr>
          <p:cNvPr id="7" name="Straight Arrow Connector 6"/>
          <p:cNvCxnSpPr/>
          <p:nvPr/>
        </p:nvCxnSpPr>
        <p:spPr>
          <a:xfrm flipV="1">
            <a:off x="4114800" y="1391478"/>
            <a:ext cx="2206487" cy="133184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8" name="Picture 7" descr="File:Toddler-Girls-Hairstyle.jpg - Wikimedia Common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200" y="3766586"/>
            <a:ext cx="2488445" cy="2470012"/>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94165200"/>
      </p:ext>
    </p:extLst>
  </p:cSld>
  <p:clrMapOvr>
    <a:masterClrMapping/>
  </p:clrMapOvr>
  <mc:AlternateContent xmlns:mc="http://schemas.openxmlformats.org/markup-compatibility/2006" xmlns:p14="http://schemas.microsoft.com/office/powerpoint/2010/main">
    <mc:Choice Requires="p14">
      <p:transition spd="slow" p14:dur="2000" advTm="16607"/>
    </mc:Choice>
    <mc:Fallback xmlns="">
      <p:transition spd="slow" advTm="16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Depth</Template>
  <TotalTime>2987</TotalTime>
  <Words>1375</Words>
  <Application>Microsoft Office PowerPoint</Application>
  <PresentationFormat>Widescreen</PresentationFormat>
  <Paragraphs>126</Paragraphs>
  <Slides>17</Slides>
  <Notes>16</Notes>
  <HiddenSlides>0</HiddenSlides>
  <MMClips>17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Corbel</vt:lpstr>
      <vt:lpstr>Depth</vt:lpstr>
      <vt:lpstr>Attendance</vt:lpstr>
      <vt:lpstr>VPK or SR Attendance Data Issues</vt:lpstr>
      <vt:lpstr>VPK Attendance</vt:lpstr>
      <vt:lpstr>VPK Attendance</vt:lpstr>
      <vt:lpstr>VPK Attendance</vt:lpstr>
      <vt:lpstr>SR Attendance</vt:lpstr>
      <vt:lpstr>SR Attendance</vt:lpstr>
      <vt:lpstr>SR Attendance</vt:lpstr>
      <vt:lpstr>SR Attendance</vt:lpstr>
      <vt:lpstr>SR Attendance</vt:lpstr>
      <vt:lpstr>SR Attendance</vt:lpstr>
      <vt:lpstr>SR Attendance</vt:lpstr>
      <vt:lpstr>SR Attendance</vt:lpstr>
      <vt:lpstr>SR Attendance</vt:lpstr>
      <vt:lpstr>SR Attendance</vt:lpstr>
      <vt:lpstr>SR Attendance</vt:lpstr>
      <vt:lpstr>SR Attendance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EFSM Provider Profiles</dc:title>
  <dc:creator>Cindy Casuccio</dc:creator>
  <cp:lastModifiedBy>Scott Gunnerson</cp:lastModifiedBy>
  <cp:revision>149</cp:revision>
  <cp:lastPrinted>2019-03-07T17:18:41Z</cp:lastPrinted>
  <dcterms:created xsi:type="dcterms:W3CDTF">2019-03-06T19:15:25Z</dcterms:created>
  <dcterms:modified xsi:type="dcterms:W3CDTF">2019-04-12T15:23:37Z</dcterms:modified>
</cp:coreProperties>
</file>