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344" r:id="rId2"/>
    <p:sldId id="345" r:id="rId3"/>
    <p:sldId id="346" r:id="rId4"/>
    <p:sldId id="347" r:id="rId5"/>
    <p:sldId id="348" r:id="rId6"/>
    <p:sldId id="349" r:id="rId7"/>
    <p:sldId id="350" r:id="rId8"/>
    <p:sldId id="351" r:id="rId9"/>
    <p:sldId id="352" r:id="rId10"/>
    <p:sldId id="35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9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30" autoAdjust="0"/>
  </p:normalViewPr>
  <p:slideViewPr>
    <p:cSldViewPr snapToGrid="0">
      <p:cViewPr varScale="1">
        <p:scale>
          <a:sx n="76" d="100"/>
          <a:sy n="76" d="100"/>
        </p:scale>
        <p:origin x="558" y="84"/>
      </p:cViewPr>
      <p:guideLst/>
    </p:cSldViewPr>
  </p:slideViewPr>
  <p:notesTextViewPr>
    <p:cViewPr>
      <p:scale>
        <a:sx n="125" d="100"/>
        <a:sy n="125"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29392D-2823-4755-9239-860172D0DCA1}" type="datetimeFigureOut">
              <a:rPr lang="en-US" smtClean="0"/>
              <a:t>4/12/2019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3E3AF-10E4-4E48-BB54-4297ED760F8A}" type="slidenum">
              <a:rPr lang="en-US" smtClean="0"/>
              <a:t>‹#›</a:t>
            </a:fld>
            <a:endParaRPr lang="en-US"/>
          </a:p>
        </p:txBody>
      </p:sp>
    </p:spTree>
    <p:extLst>
      <p:ext uri="{BB962C8B-B14F-4D97-AF65-F5344CB8AC3E}">
        <p14:creationId xmlns:p14="http://schemas.microsoft.com/office/powerpoint/2010/main" val="291185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F82AC-8E55-4599-B5DC-DE2D1DE15423}"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D91F9-16A4-4367-9C7E-5EB27A20EA6D}" type="slidenum">
              <a:rPr lang="en-US" smtClean="0"/>
              <a:t>‹#›</a:t>
            </a:fld>
            <a:endParaRPr lang="en-US"/>
          </a:p>
        </p:txBody>
      </p:sp>
    </p:spTree>
    <p:extLst>
      <p:ext uri="{BB962C8B-B14F-4D97-AF65-F5344CB8AC3E}">
        <p14:creationId xmlns:p14="http://schemas.microsoft.com/office/powerpoint/2010/main" val="324237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 a family must apply for School Readiness</a:t>
            </a:r>
            <a:r>
              <a:rPr lang="en-US" baseline="0" dirty="0" smtClean="0"/>
              <a:t> through the Early Learning Family Portal. This is the same portal that families use to apply for VPK.  </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2</a:t>
            </a:fld>
            <a:endParaRPr lang="en-US" dirty="0"/>
          </a:p>
        </p:txBody>
      </p:sp>
    </p:spTree>
    <p:extLst>
      <p:ext uri="{BB962C8B-B14F-4D97-AF65-F5344CB8AC3E}">
        <p14:creationId xmlns:p14="http://schemas.microsoft.com/office/powerpoint/2010/main" val="156465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parent or guardian must create an account using a valid email address and choose a password. Please note, login information is highly confidential. You should not ask a parent for their log in information. Once an application is received, it is reviewed by 4C staff and either approved or denied. </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3</a:t>
            </a:fld>
            <a:endParaRPr lang="en-US" dirty="0"/>
          </a:p>
        </p:txBody>
      </p:sp>
    </p:spTree>
    <p:extLst>
      <p:ext uri="{BB962C8B-B14F-4D97-AF65-F5344CB8AC3E}">
        <p14:creationId xmlns:p14="http://schemas.microsoft.com/office/powerpoint/2010/main" val="271844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funding is available for enrollment, families are notified via email </a:t>
            </a:r>
            <a:r>
              <a:rPr lang="en-US" sz="1200" dirty="0" smtClean="0"/>
              <a:t>(at the email address used to create their Family Portal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enroll, </a:t>
            </a:r>
            <a:r>
              <a:rPr lang="en-US" baseline="0" dirty="0" smtClean="0"/>
              <a:t> the parent or guardian must log into their Family Portal account and answer a series of eligibility related questions. They must also upload supporting documentation.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4</a:t>
            </a:fld>
            <a:endParaRPr lang="en-US" dirty="0"/>
          </a:p>
        </p:txBody>
      </p:sp>
    </p:spTree>
    <p:extLst>
      <p:ext uri="{BB962C8B-B14F-4D97-AF65-F5344CB8AC3E}">
        <p14:creationId xmlns:p14="http://schemas.microsoft.com/office/powerpoint/2010/main" val="23543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parent or guardian must choose a child care provider before the enrollment can be finalized. Families are notified by email when their enrollment has been processed.  To finalize the enrollment, they must log in once again and provide an electronic signature on the enrollment certificate. </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5</a:t>
            </a:fld>
            <a:endParaRPr lang="en-US" dirty="0"/>
          </a:p>
        </p:txBody>
      </p:sp>
    </p:spTree>
    <p:extLst>
      <p:ext uri="{BB962C8B-B14F-4D97-AF65-F5344CB8AC3E}">
        <p14:creationId xmlns:p14="http://schemas.microsoft.com/office/powerpoint/2010/main" val="3157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not</a:t>
            </a:r>
            <a:r>
              <a:rPr lang="en-US" baseline="0" dirty="0" smtClean="0"/>
              <a:t> be able to view a child’s certificate until it is signed electronically by the parent or guardian. Do not accept a child for enrollment without first verifying their enrollment by checking your Provider Portal for the certificate. </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6</a:t>
            </a:fld>
            <a:endParaRPr lang="en-US" dirty="0"/>
          </a:p>
        </p:txBody>
      </p:sp>
    </p:spTree>
    <p:extLst>
      <p:ext uri="{BB962C8B-B14F-4D97-AF65-F5344CB8AC3E}">
        <p14:creationId xmlns:p14="http://schemas.microsoft.com/office/powerpoint/2010/main" val="201707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slide.  If you have any questions, please contact the 4C Family Support Team for assistance. </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7</a:t>
            </a:fld>
            <a:endParaRPr lang="en-US" dirty="0"/>
          </a:p>
        </p:txBody>
      </p:sp>
    </p:spTree>
    <p:extLst>
      <p:ext uri="{BB962C8B-B14F-4D97-AF65-F5344CB8AC3E}">
        <p14:creationId xmlns:p14="http://schemas.microsoft.com/office/powerpoint/2010/main" val="74893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a number of</a:t>
            </a:r>
            <a:r>
              <a:rPr lang="en-US" baseline="0" dirty="0" smtClean="0"/>
              <a:t> great resources available to School Readiness providers on both the 4C and Coalition websites. Providers can find instructions on how to end a school readiness enrollment, how to read a School Readiness Payment Certificate, how to calculate</a:t>
            </a:r>
            <a:endParaRPr lang="en-US" dirty="0" smtClean="0"/>
          </a:p>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8</a:t>
            </a:fld>
            <a:endParaRPr lang="en-US" dirty="0"/>
          </a:p>
        </p:txBody>
      </p:sp>
    </p:spTree>
    <p:extLst>
      <p:ext uri="{BB962C8B-B14F-4D97-AF65-F5344CB8AC3E}">
        <p14:creationId xmlns:p14="http://schemas.microsoft.com/office/powerpoint/2010/main" val="346977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a:t>
            </a:r>
            <a:r>
              <a:rPr lang="en-US" baseline="0" dirty="0" smtClean="0"/>
              <a:t>d you know you have the ability to terminate child’s enrollment at your center? If you have a child who is no longer attending and has not transferred to another provider, you can enter a termination date for them in the provider portal. To learn how, see the “Provider Guide to Ending School Readiness Enrollments”, which is posted on both the 4C and Coalition websites.</a:t>
            </a:r>
            <a:endParaRPr lang="en-US" dirty="0" smtClean="0"/>
          </a:p>
        </p:txBody>
      </p:sp>
      <p:sp>
        <p:nvSpPr>
          <p:cNvPr id="4" name="Slide Number Placeholder 3"/>
          <p:cNvSpPr>
            <a:spLocks noGrp="1"/>
          </p:cNvSpPr>
          <p:nvPr>
            <p:ph type="sldNum" sz="quarter" idx="10"/>
          </p:nvPr>
        </p:nvSpPr>
        <p:spPr/>
        <p:txBody>
          <a:bodyPr/>
          <a:lstStyle/>
          <a:p>
            <a:fld id="{088D91F9-16A4-4367-9C7E-5EB27A20EA6D}" type="slidenum">
              <a:rPr lang="en-US" smtClean="0"/>
              <a:t>9</a:t>
            </a:fld>
            <a:endParaRPr lang="en-US" dirty="0"/>
          </a:p>
        </p:txBody>
      </p:sp>
    </p:spTree>
    <p:extLst>
      <p:ext uri="{BB962C8B-B14F-4D97-AF65-F5344CB8AC3E}">
        <p14:creationId xmlns:p14="http://schemas.microsoft.com/office/powerpoint/2010/main" val="209584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time!  </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10</a:t>
            </a:fld>
            <a:endParaRPr lang="en-US" dirty="0"/>
          </a:p>
        </p:txBody>
      </p:sp>
    </p:spTree>
    <p:extLst>
      <p:ext uri="{BB962C8B-B14F-4D97-AF65-F5344CB8AC3E}">
        <p14:creationId xmlns:p14="http://schemas.microsoft.com/office/powerpoint/2010/main" val="254365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635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1486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1225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693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96627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3557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77438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8126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5730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5314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40997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63475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905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6740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E9047-13FB-4B0A-BC2A-4E99EE3004C3}"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3216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4280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28329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A1E9047-13FB-4B0A-BC2A-4E99EE3004C3}"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8C6C92-7D30-4E9E-B5DF-E58A5159D5F7}" type="slidenum">
              <a:rPr lang="en-US" smtClean="0"/>
              <a:t>‹#›</a:t>
            </a:fld>
            <a:endParaRPr lang="en-US"/>
          </a:p>
        </p:txBody>
      </p:sp>
    </p:spTree>
    <p:extLst>
      <p:ext uri="{BB962C8B-B14F-4D97-AF65-F5344CB8AC3E}">
        <p14:creationId xmlns:p14="http://schemas.microsoft.com/office/powerpoint/2010/main" val="19245512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kstafford@4cflorida.org" TargetMode="External"/><Relationship Id="rId3" Type="http://schemas.openxmlformats.org/officeDocument/2006/relationships/slideLayout" Target="../slideLayouts/slideLayout2.xml"/><Relationship Id="rId7" Type="http://schemas.openxmlformats.org/officeDocument/2006/relationships/hyperlink" Target="mailto:malice@4cflorida.org"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mailto:wraices@4cflorida.org" TargetMode="External"/><Relationship Id="rId5" Type="http://schemas.openxmlformats.org/officeDocument/2006/relationships/hyperlink" Target="mailto:pmilord@4cflorida.org" TargetMode="External"/><Relationship Id="rId4" Type="http://schemas.openxmlformats.org/officeDocument/2006/relationships/notesSlide" Target="../notesSlides/notesSlide9.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familyservices.floridaearlylearning.com/" TargetMode="External"/><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elcoforangecounty.org/educators/sr-forms/" TargetMode="External"/><Relationship Id="rId5" Type="http://schemas.openxmlformats.org/officeDocument/2006/relationships/hyperlink" Target="https://4cflorida.org/efs-modernization/" TargetMode="Externa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JPG"/><Relationship Id="rId5" Type="http://schemas.openxmlformats.org/officeDocument/2006/relationships/hyperlink" Target="https://4cflorida.org/wp-content/uploads/2019/02/Provider-Guide-to-Ending-Child-Enrollments-in-Provider-Portal-2.19.pdf"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4532" y="3790260"/>
            <a:ext cx="9144000" cy="1641490"/>
          </a:xfrm>
        </p:spPr>
        <p:txBody>
          <a:bodyPr>
            <a:normAutofit fontScale="90000"/>
          </a:bodyPr>
          <a:lstStyle/>
          <a:p>
            <a:r>
              <a:rPr lang="en-US" dirty="0" smtClean="0"/>
              <a:t>School Readiness </a:t>
            </a:r>
            <a:br>
              <a:rPr lang="en-US" dirty="0" smtClean="0"/>
            </a:br>
            <a:r>
              <a:rPr lang="en-US" dirty="0" smtClean="0"/>
              <a:t>Enrollment</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95608962"/>
      </p:ext>
    </p:extLst>
  </p:cSld>
  <p:clrMapOvr>
    <a:masterClrMapping/>
  </p:clrMapOvr>
  <mc:AlternateContent xmlns:mc="http://schemas.openxmlformats.org/markup-compatibility/2006" xmlns:p14="http://schemas.microsoft.com/office/powerpoint/2010/main">
    <mc:Choice Requires="p14">
      <p:transition spd="slow" p14:dur="2000" advTm="6773"/>
    </mc:Choice>
    <mc:Fallback xmlns="">
      <p:transition spd="slow" advTm="6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a:t>For information regarding School Readiness enrollments, certificates, parent fees, </a:t>
            </a:r>
            <a:r>
              <a:rPr lang="en-US" dirty="0" smtClean="0"/>
              <a:t>recertification </a:t>
            </a:r>
            <a:r>
              <a:rPr lang="en-US" dirty="0"/>
              <a:t>or other eligibility related questions, please call 407-522-2252, </a:t>
            </a:r>
            <a:r>
              <a:rPr lang="en-US" dirty="0" smtClean="0"/>
              <a:t>ext. </a:t>
            </a:r>
            <a:r>
              <a:rPr lang="en-US" dirty="0"/>
              <a:t>2900 or:</a:t>
            </a:r>
          </a:p>
          <a:p>
            <a:pPr marL="0" indent="0">
              <a:buNone/>
            </a:pPr>
            <a:endParaRPr lang="en-US" dirty="0"/>
          </a:p>
          <a:p>
            <a:pPr marL="0" indent="0">
              <a:buNone/>
            </a:pPr>
            <a:r>
              <a:rPr lang="en-US" i="1" dirty="0"/>
              <a:t>Per-Shara Milord		407-532-4189 	</a:t>
            </a:r>
            <a:r>
              <a:rPr lang="en-US" i="1" dirty="0">
                <a:hlinkClick r:id="rId5"/>
              </a:rPr>
              <a:t>pmilord@4cflorida.org</a:t>
            </a:r>
            <a:endParaRPr lang="en-US" i="1" dirty="0"/>
          </a:p>
          <a:p>
            <a:pPr marL="0" indent="0">
              <a:buNone/>
            </a:pPr>
            <a:r>
              <a:rPr lang="en-US" i="1" dirty="0"/>
              <a:t>Wilfredo Raices 		407-532-4240 	</a:t>
            </a:r>
            <a:r>
              <a:rPr lang="en-US" i="1" dirty="0">
                <a:hlinkClick r:id="rId6"/>
              </a:rPr>
              <a:t>wraices@4cflorida.org</a:t>
            </a:r>
            <a:endParaRPr lang="en-US" i="1" dirty="0"/>
          </a:p>
          <a:p>
            <a:pPr marL="0" indent="0">
              <a:buNone/>
            </a:pPr>
            <a:r>
              <a:rPr lang="en-US" i="1" dirty="0"/>
              <a:t>Marie Alicea </a:t>
            </a:r>
            <a:r>
              <a:rPr lang="en-US" sz="2000" b="1" i="1" dirty="0">
                <a:solidFill>
                  <a:schemeClr val="accent3">
                    <a:lumMod val="40000"/>
                    <a:lumOff val="60000"/>
                  </a:schemeClr>
                </a:solidFill>
              </a:rPr>
              <a:t>(At Risk only)</a:t>
            </a:r>
            <a:r>
              <a:rPr lang="en-US" b="1" i="1" dirty="0">
                <a:solidFill>
                  <a:schemeClr val="accent3">
                    <a:lumMod val="40000"/>
                    <a:lumOff val="60000"/>
                  </a:schemeClr>
                </a:solidFill>
              </a:rPr>
              <a:t> </a:t>
            </a:r>
            <a:r>
              <a:rPr lang="en-US" i="1" dirty="0"/>
              <a:t>	407-532-4216 	</a:t>
            </a:r>
            <a:r>
              <a:rPr lang="en-US" i="1" dirty="0">
                <a:hlinkClick r:id="rId7"/>
              </a:rPr>
              <a:t>malice@4cflorida.org</a:t>
            </a:r>
            <a:endParaRPr lang="en-US" i="1" dirty="0"/>
          </a:p>
          <a:p>
            <a:pPr marL="0" indent="0">
              <a:buNone/>
            </a:pPr>
            <a:r>
              <a:rPr lang="en-US" i="1" dirty="0"/>
              <a:t>Kerry Stafford 		407-532-4169 	</a:t>
            </a:r>
            <a:r>
              <a:rPr lang="en-US" i="1" dirty="0">
                <a:hlinkClick r:id="rId8"/>
              </a:rPr>
              <a:t>kstafford@4cflorida.org</a:t>
            </a:r>
            <a:endParaRPr lang="en-US" i="1"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49341888"/>
      </p:ext>
    </p:extLst>
  </p:cSld>
  <p:clrMapOvr>
    <a:masterClrMapping/>
  </p:clrMapOvr>
  <mc:AlternateContent xmlns:mc="http://schemas.openxmlformats.org/markup-compatibility/2006" xmlns:p14="http://schemas.microsoft.com/office/powerpoint/2010/main">
    <mc:Choice Requires="p14">
      <p:transition spd="slow" p14:dur="2000" advTm="9275"/>
    </mc:Choice>
    <mc:Fallback xmlns="">
      <p:transition spd="slow" advTm="9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SR Application</a:t>
            </a:r>
            <a:endParaRPr lang="en-US" dirty="0"/>
          </a:p>
        </p:txBody>
      </p:sp>
      <p:sp>
        <p:nvSpPr>
          <p:cNvPr id="3" name="Content Placeholder 2"/>
          <p:cNvSpPr>
            <a:spLocks noGrp="1"/>
          </p:cNvSpPr>
          <p:nvPr>
            <p:ph idx="1"/>
          </p:nvPr>
        </p:nvSpPr>
        <p:spPr/>
        <p:txBody>
          <a:bodyPr/>
          <a:lstStyle/>
          <a:p>
            <a:pPr marL="0" indent="0" algn="ctr">
              <a:buNone/>
            </a:pPr>
            <a:r>
              <a:rPr lang="en-US" sz="3200" dirty="0">
                <a:cs typeface="Times New Roman" pitchFamily="18" charset="0"/>
                <a:hlinkClick r:id="rId5"/>
              </a:rPr>
              <a:t>https://familyservices.floridaearlylearning.com</a:t>
            </a:r>
            <a:r>
              <a:rPr lang="en-US" sz="3200" dirty="0" smtClean="0">
                <a:cs typeface="Times New Roman" pitchFamily="18" charset="0"/>
                <a:hlinkClick r:id="rId5"/>
              </a:rPr>
              <a:t>/</a:t>
            </a:r>
            <a:endParaRPr lang="en-US" sz="3200" dirty="0" smtClean="0">
              <a:cs typeface="Times New Roman" pitchFamily="18" charset="0"/>
            </a:endParaRPr>
          </a:p>
          <a:p>
            <a:pPr marL="0" indent="0" algn="ctr">
              <a:buNone/>
            </a:pPr>
            <a:endParaRPr lang="en-US" sz="3200" dirty="0">
              <a:cs typeface="Times New Roman" pitchFamily="18" charset="0"/>
            </a:endParaRPr>
          </a:p>
          <a:p>
            <a:pPr marL="0" indent="0">
              <a:buNone/>
            </a:pPr>
            <a:endParaRPr lang="en-US" dirty="0"/>
          </a:p>
        </p:txBody>
      </p:sp>
      <p:pic>
        <p:nvPicPr>
          <p:cNvPr id="4" name="Picture 3"/>
          <p:cNvPicPr>
            <a:picLocks noChangeAspect="1"/>
          </p:cNvPicPr>
          <p:nvPr/>
        </p:nvPicPr>
        <p:blipFill>
          <a:blip r:embed="rId6"/>
          <a:stretch>
            <a:fillRect/>
          </a:stretch>
        </p:blipFill>
        <p:spPr>
          <a:xfrm>
            <a:off x="5799221" y="2638425"/>
            <a:ext cx="5734050" cy="838200"/>
          </a:xfrm>
          <a:prstGeom prst="rect">
            <a:avLst/>
          </a:prstGeom>
        </p:spPr>
      </p:pic>
      <p:pic>
        <p:nvPicPr>
          <p:cNvPr id="6" name="Picture 5"/>
          <p:cNvPicPr>
            <a:picLocks noChangeAspect="1"/>
          </p:cNvPicPr>
          <p:nvPr/>
        </p:nvPicPr>
        <p:blipFill>
          <a:blip r:embed="rId7"/>
          <a:stretch>
            <a:fillRect/>
          </a:stretch>
        </p:blipFill>
        <p:spPr>
          <a:xfrm>
            <a:off x="5319462" y="4001294"/>
            <a:ext cx="6393280" cy="2047561"/>
          </a:xfrm>
          <a:prstGeom prst="rect">
            <a:avLst/>
          </a:prstGeom>
        </p:spPr>
      </p:pic>
      <p:pic>
        <p:nvPicPr>
          <p:cNvPr id="8" name="Picture 7"/>
          <p:cNvPicPr>
            <a:picLocks noChangeAspect="1"/>
          </p:cNvPicPr>
          <p:nvPr/>
        </p:nvPicPr>
        <p:blipFill>
          <a:blip r:embed="rId8"/>
          <a:stretch>
            <a:fillRect/>
          </a:stretch>
        </p:blipFill>
        <p:spPr>
          <a:xfrm>
            <a:off x="1500469" y="2690813"/>
            <a:ext cx="3438525" cy="348615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84194835"/>
      </p:ext>
    </p:extLst>
  </p:cSld>
  <p:clrMapOvr>
    <a:masterClrMapping/>
  </p:clrMapOvr>
  <mc:AlternateContent xmlns:mc="http://schemas.openxmlformats.org/markup-compatibility/2006" xmlns:p14="http://schemas.microsoft.com/office/powerpoint/2010/main">
    <mc:Choice Requires="p14">
      <p:transition spd="slow" p14:dur="2000" advTm="14988"/>
    </mc:Choice>
    <mc:Fallback xmlns="">
      <p:transition spd="slow" advTm="149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999" y="1825625"/>
            <a:ext cx="10670947" cy="4351338"/>
          </a:xfrm>
        </p:spPr>
        <p:txBody>
          <a:bodyPr>
            <a:noAutofit/>
          </a:bodyPr>
          <a:lstStyle/>
          <a:p>
            <a:pPr lvl="0"/>
            <a:r>
              <a:rPr lang="en-US" sz="3200" dirty="0">
                <a:ea typeface="Tahoma" panose="020B0604030504040204" pitchFamily="34" charset="0"/>
                <a:cs typeface="Tahoma" panose="020B0604030504040204" pitchFamily="34" charset="0"/>
              </a:rPr>
              <a:t>Parent/guardian creates an account using a current/valid email address and chooses a password. </a:t>
            </a:r>
            <a:r>
              <a:rPr lang="en-US" sz="3200" b="1" dirty="0">
                <a:solidFill>
                  <a:schemeClr val="accent3">
                    <a:lumMod val="40000"/>
                    <a:lumOff val="60000"/>
                  </a:schemeClr>
                </a:solidFill>
                <a:ea typeface="Tahoma" panose="020B0604030504040204" pitchFamily="34" charset="0"/>
                <a:cs typeface="Tahoma" panose="020B0604030504040204" pitchFamily="34" charset="0"/>
              </a:rPr>
              <a:t>This information is confidential and should not be shared with anyone, including provider. </a:t>
            </a:r>
          </a:p>
          <a:p>
            <a:pPr lvl="0"/>
            <a:r>
              <a:rPr lang="en-US" sz="3200" dirty="0">
                <a:ea typeface="Tahoma" panose="020B0604030504040204" pitchFamily="34" charset="0"/>
                <a:cs typeface="Tahoma" panose="020B0604030504040204" pitchFamily="34" charset="0"/>
              </a:rPr>
              <a:t>Family’s application is reviewed and either approved or denied:</a:t>
            </a:r>
          </a:p>
          <a:p>
            <a:pPr lvl="1">
              <a:buFont typeface="Wingdings" panose="05000000000000000000" pitchFamily="2" charset="2"/>
              <a:buChar char="ü"/>
            </a:pPr>
            <a:r>
              <a:rPr lang="en-US" sz="2800" i="1" dirty="0">
                <a:ea typeface="Tahoma" panose="020B0604030504040204" pitchFamily="34" charset="0"/>
                <a:cs typeface="Tahoma" panose="020B0604030504040204" pitchFamily="34" charset="0"/>
              </a:rPr>
              <a:t>If approved</a:t>
            </a:r>
            <a:r>
              <a:rPr lang="en-US" sz="2800" dirty="0">
                <a:ea typeface="Tahoma" panose="020B0604030504040204" pitchFamily="34" charset="0"/>
                <a:cs typeface="Tahoma" panose="020B0604030504040204" pitchFamily="34" charset="0"/>
              </a:rPr>
              <a:t>, family waits for SR funding and must update application every six months</a:t>
            </a:r>
          </a:p>
          <a:p>
            <a:pPr lvl="1">
              <a:buFont typeface="Wingdings" panose="05000000000000000000" pitchFamily="2" charset="2"/>
              <a:buChar char="ü"/>
            </a:pPr>
            <a:r>
              <a:rPr lang="en-US" sz="2800" i="1" dirty="0">
                <a:ea typeface="Tahoma" panose="020B0604030504040204" pitchFamily="34" charset="0"/>
                <a:cs typeface="Tahoma" panose="020B0604030504040204" pitchFamily="34" charset="0"/>
              </a:rPr>
              <a:t>If denied</a:t>
            </a:r>
            <a:r>
              <a:rPr lang="en-US" sz="2800" dirty="0">
                <a:ea typeface="Tahoma" panose="020B0604030504040204" pitchFamily="34" charset="0"/>
                <a:cs typeface="Tahoma" panose="020B0604030504040204" pitchFamily="34" charset="0"/>
              </a:rPr>
              <a:t>, family can resubmit with correct information (if eligible</a:t>
            </a:r>
            <a:r>
              <a:rPr lang="en-US" sz="2800" dirty="0" smtClean="0">
                <a:ea typeface="Tahoma" panose="020B0604030504040204" pitchFamily="34" charset="0"/>
                <a:cs typeface="Tahoma" panose="020B0604030504040204" pitchFamily="34" charset="0"/>
              </a:rPr>
              <a:t>)</a:t>
            </a:r>
            <a:endParaRPr lang="en-US" sz="2800" dirty="0">
              <a:ea typeface="Tahoma" panose="020B0604030504040204" pitchFamily="34" charset="0"/>
              <a:cs typeface="Tahoma" panose="020B0604030504040204" pitchFamily="34" charset="0"/>
            </a:endParaRPr>
          </a:p>
        </p:txBody>
      </p:sp>
      <p:sp>
        <p:nvSpPr>
          <p:cNvPr id="4" name="Title 1"/>
          <p:cNvSpPr>
            <a:spLocks noGrp="1"/>
          </p:cNvSpPr>
          <p:nvPr>
            <p:ph type="title"/>
          </p:nvPr>
        </p:nvSpPr>
        <p:spPr/>
        <p:txBody>
          <a:bodyPr/>
          <a:lstStyle/>
          <a:p>
            <a:r>
              <a:rPr lang="en-US" dirty="0" smtClean="0"/>
              <a:t>Parent SR Application</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58835159"/>
      </p:ext>
    </p:extLst>
  </p:cSld>
  <p:clrMapOvr>
    <a:masterClrMapping/>
  </p:clrMapOvr>
  <mc:AlternateContent xmlns:mc="http://schemas.openxmlformats.org/markup-compatibility/2006" xmlns:p14="http://schemas.microsoft.com/office/powerpoint/2010/main">
    <mc:Choice Requires="p14">
      <p:transition spd="slow" p14:dur="2000" advTm="27560"/>
    </mc:Choice>
    <mc:Fallback xmlns="">
      <p:transition spd="slow" advTm="27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825625"/>
            <a:ext cx="7637920" cy="4351338"/>
          </a:xfrm>
        </p:spPr>
        <p:txBody>
          <a:bodyPr/>
          <a:lstStyle/>
          <a:p>
            <a:pPr lvl="0"/>
            <a:r>
              <a:rPr lang="en-US" sz="3200" dirty="0"/>
              <a:t>When funding is available to enroll children, family is notified via email </a:t>
            </a:r>
          </a:p>
          <a:p>
            <a:pPr lvl="0"/>
            <a:r>
              <a:rPr lang="en-US" sz="3200" dirty="0" smtClean="0"/>
              <a:t>Parent/guardian </a:t>
            </a:r>
            <a:r>
              <a:rPr lang="en-US" sz="3200" dirty="0"/>
              <a:t>must log in to Family Portal account to begin enrollment process.</a:t>
            </a:r>
          </a:p>
          <a:p>
            <a:pPr lvl="0"/>
            <a:r>
              <a:rPr lang="en-US" sz="3200" dirty="0"/>
              <a:t>Family completes enrollment process through the Family Portal by answering a series of questions and uploading supporting documentation.</a:t>
            </a:r>
          </a:p>
          <a:p>
            <a:pPr marL="0" indent="0">
              <a:buNone/>
            </a:pPr>
            <a:endParaRPr lang="en-US" dirty="0"/>
          </a:p>
        </p:txBody>
      </p:sp>
      <p:sp>
        <p:nvSpPr>
          <p:cNvPr id="4" name="Title 1"/>
          <p:cNvSpPr>
            <a:spLocks noGrp="1"/>
          </p:cNvSpPr>
          <p:nvPr>
            <p:ph type="title"/>
          </p:nvPr>
        </p:nvSpPr>
        <p:spPr/>
        <p:txBody>
          <a:bodyPr/>
          <a:lstStyle/>
          <a:p>
            <a:r>
              <a:rPr lang="en-US" dirty="0" smtClean="0"/>
              <a:t>Parent SR Application</a:t>
            </a:r>
            <a:endParaRPr lang="en-US" dirty="0"/>
          </a:p>
        </p:txBody>
      </p:sp>
      <p:pic>
        <p:nvPicPr>
          <p:cNvPr id="2" name="Picture 1" descr="Peach fuzz | Flickr - Photo Shar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5266" y="535304"/>
            <a:ext cx="3900014" cy="243141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95882940"/>
      </p:ext>
    </p:extLst>
  </p:cSld>
  <p:clrMapOvr>
    <a:masterClrMapping/>
  </p:clrMapOvr>
  <mc:AlternateContent xmlns:mc="http://schemas.openxmlformats.org/markup-compatibility/2006" xmlns:p14="http://schemas.microsoft.com/office/powerpoint/2010/main">
    <mc:Choice Requires="p14">
      <p:transition spd="slow" p14:dur="2000" advTm="27664"/>
    </mc:Choice>
    <mc:Fallback xmlns="">
      <p:transition spd="slow" advTm="27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3600" dirty="0"/>
              <a:t>Family chooses child care provider during the enrollment process.</a:t>
            </a:r>
          </a:p>
          <a:p>
            <a:pPr lvl="1">
              <a:buFont typeface="Wingdings" panose="05000000000000000000" pitchFamily="2" charset="2"/>
              <a:buChar char="ü"/>
            </a:pPr>
            <a:r>
              <a:rPr lang="en-US" sz="3600" b="1" dirty="0">
                <a:solidFill>
                  <a:schemeClr val="accent3">
                    <a:lumMod val="40000"/>
                    <a:lumOff val="60000"/>
                  </a:schemeClr>
                </a:solidFill>
              </a:rPr>
              <a:t>Families are encouraged to visit child care providers before making </a:t>
            </a:r>
            <a:r>
              <a:rPr lang="en-US" sz="3600" b="1" dirty="0" smtClean="0">
                <a:solidFill>
                  <a:schemeClr val="accent3">
                    <a:lumMod val="40000"/>
                    <a:lumOff val="60000"/>
                  </a:schemeClr>
                </a:solidFill>
              </a:rPr>
              <a:t>their selection</a:t>
            </a:r>
            <a:endParaRPr lang="en-US" sz="3600" b="1" dirty="0">
              <a:solidFill>
                <a:schemeClr val="accent3">
                  <a:lumMod val="40000"/>
                  <a:lumOff val="60000"/>
                </a:schemeClr>
              </a:solidFill>
            </a:endParaRPr>
          </a:p>
          <a:p>
            <a:pPr lvl="0"/>
            <a:r>
              <a:rPr lang="en-US" sz="3600" dirty="0"/>
              <a:t>Parent/guardian will be notified by email when enrollment has been processed. They must log in to Family Portal account once enrollment is approved and provide electronic signature</a:t>
            </a:r>
            <a:r>
              <a:rPr lang="en-US" sz="3600" dirty="0" smtClean="0"/>
              <a:t>.</a:t>
            </a:r>
            <a:endParaRPr lang="en-US" sz="4000" dirty="0"/>
          </a:p>
        </p:txBody>
      </p:sp>
      <p:sp>
        <p:nvSpPr>
          <p:cNvPr id="4" name="Title 1"/>
          <p:cNvSpPr>
            <a:spLocks noGrp="1"/>
          </p:cNvSpPr>
          <p:nvPr>
            <p:ph type="title"/>
          </p:nvPr>
        </p:nvSpPr>
        <p:spPr/>
        <p:txBody>
          <a:bodyPr/>
          <a:lstStyle/>
          <a:p>
            <a:r>
              <a:rPr lang="en-US" dirty="0" smtClean="0"/>
              <a:t>Parent SR Application</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55923354"/>
      </p:ext>
    </p:extLst>
  </p:cSld>
  <p:clrMapOvr>
    <a:masterClrMapping/>
  </p:clrMapOvr>
  <mc:AlternateContent xmlns:mc="http://schemas.openxmlformats.org/markup-compatibility/2006" xmlns:p14="http://schemas.microsoft.com/office/powerpoint/2010/main">
    <mc:Choice Requires="p14">
      <p:transition spd="slow" p14:dur="2000" advTm="25078"/>
    </mc:Choice>
    <mc:Fallback xmlns="">
      <p:transition spd="slow" advTm="25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t>Providers will not be able to view a child’s certificate of enrollment until a parent/guardian logs in to their Family Portal account and signs the certificate electronically.</a:t>
            </a:r>
          </a:p>
          <a:p>
            <a:r>
              <a:rPr lang="en-US" sz="3600" dirty="0"/>
              <a:t>Providers should </a:t>
            </a:r>
            <a:r>
              <a:rPr lang="en-US" sz="3600" b="1" dirty="0">
                <a:solidFill>
                  <a:schemeClr val="accent1">
                    <a:lumMod val="60000"/>
                    <a:lumOff val="40000"/>
                  </a:schemeClr>
                </a:solidFill>
              </a:rPr>
              <a:t>NOT</a:t>
            </a:r>
            <a:r>
              <a:rPr lang="en-US" sz="3600" dirty="0"/>
              <a:t> accept a child for enrollment without verifying the enrollment through the Provider Portal</a:t>
            </a:r>
            <a:r>
              <a:rPr lang="en-US" sz="3600" dirty="0" smtClean="0"/>
              <a:t>.</a:t>
            </a:r>
            <a:endParaRPr lang="en-US" sz="3600" dirty="0"/>
          </a:p>
        </p:txBody>
      </p:sp>
      <p:sp>
        <p:nvSpPr>
          <p:cNvPr id="4" name="Title 1"/>
          <p:cNvSpPr>
            <a:spLocks noGrp="1"/>
          </p:cNvSpPr>
          <p:nvPr>
            <p:ph type="title"/>
          </p:nvPr>
        </p:nvSpPr>
        <p:spPr/>
        <p:txBody>
          <a:bodyPr/>
          <a:lstStyle/>
          <a:p>
            <a:r>
              <a:rPr lang="en-US" dirty="0" smtClean="0"/>
              <a:t>SR Providers</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54523608"/>
      </p:ext>
    </p:extLst>
  </p:cSld>
  <p:clrMapOvr>
    <a:masterClrMapping/>
  </p:clrMapOvr>
  <mc:AlternateContent xmlns:mc="http://schemas.openxmlformats.org/markup-compatibility/2006" xmlns:p14="http://schemas.microsoft.com/office/powerpoint/2010/main">
    <mc:Choice Requires="p14">
      <p:transition spd="slow" p14:dur="2000" advTm="21515"/>
    </mc:Choice>
    <mc:Fallback xmlns="">
      <p:transition spd="slow" advTm="21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2000" y="4483100"/>
            <a:ext cx="9042400" cy="1511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normAutofit/>
          </a:bodyPr>
          <a:lstStyle/>
          <a:p>
            <a:r>
              <a:rPr lang="en-US" sz="3600" dirty="0"/>
              <a:t>Although most enrollments are completed through the portal, there are a small number of parents/guardians still experiencing </a:t>
            </a:r>
            <a:r>
              <a:rPr lang="en-US" sz="3600" dirty="0" smtClean="0"/>
              <a:t>data issues who </a:t>
            </a:r>
            <a:r>
              <a:rPr lang="en-US" sz="3600" dirty="0"/>
              <a:t>must be enrolled manually. For these enrollments, a paper certificate is issued</a:t>
            </a:r>
            <a:r>
              <a:rPr lang="en-US" sz="3600" dirty="0" smtClean="0"/>
              <a:t>.</a:t>
            </a:r>
          </a:p>
          <a:p>
            <a:endParaRPr lang="en-US" sz="3600" dirty="0"/>
          </a:p>
          <a:p>
            <a:pPr marL="0" indent="0" algn="ctr">
              <a:buNone/>
            </a:pPr>
            <a:r>
              <a:rPr lang="en-US" sz="3600" b="1" i="1" dirty="0">
                <a:solidFill>
                  <a:sysClr val="windowText" lastClr="000000"/>
                </a:solidFill>
              </a:rPr>
              <a:t>WHEN IN DOUBT, PLEASE</a:t>
            </a:r>
            <a:r>
              <a:rPr lang="en-US" sz="3600" b="1" i="1" dirty="0">
                <a:solidFill>
                  <a:schemeClr val="accent3">
                    <a:lumMod val="40000"/>
                    <a:lumOff val="60000"/>
                  </a:schemeClr>
                </a:solidFill>
              </a:rPr>
              <a:t> ASK!</a:t>
            </a:r>
          </a:p>
          <a:p>
            <a:pPr marL="0" indent="0">
              <a:buNone/>
            </a:pPr>
            <a:endParaRPr lang="en-US" sz="3600" dirty="0"/>
          </a:p>
        </p:txBody>
      </p:sp>
      <p:sp>
        <p:nvSpPr>
          <p:cNvPr id="4" name="Title 1"/>
          <p:cNvSpPr>
            <a:spLocks noGrp="1"/>
          </p:cNvSpPr>
          <p:nvPr>
            <p:ph type="title"/>
          </p:nvPr>
        </p:nvSpPr>
        <p:spPr/>
        <p:txBody>
          <a:bodyPr/>
          <a:lstStyle/>
          <a:p>
            <a:r>
              <a:rPr lang="en-US" dirty="0" smtClean="0"/>
              <a:t>SR Providers</a:t>
            </a:r>
            <a:endParaRPr lang="en-US" dirty="0"/>
          </a:p>
        </p:txBody>
      </p:sp>
      <p:pic>
        <p:nvPicPr>
          <p:cNvPr id="2" name="Picture 1" descr="Library Grits: June 2011"/>
          <p:cNvPicPr>
            <a:picLocks noChangeAspect="1"/>
          </p:cNvPicPr>
          <p:nvPr/>
        </p:nvPicPr>
        <p:blipFill rotWithShape="1">
          <a:blip r:embed="rId5">
            <a:extLst>
              <a:ext uri="{28A0092B-C50C-407E-A947-70E740481C1C}">
                <a14:useLocalDpi xmlns:a14="http://schemas.microsoft.com/office/drawing/2010/main" val="0"/>
              </a:ext>
            </a:extLst>
          </a:blip>
          <a:srcRect t="15264" b="12462"/>
          <a:stretch/>
        </p:blipFill>
        <p:spPr>
          <a:xfrm>
            <a:off x="8354060" y="4673600"/>
            <a:ext cx="2446020" cy="117856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8583770"/>
      </p:ext>
    </p:extLst>
  </p:cSld>
  <p:clrMapOvr>
    <a:masterClrMapping/>
  </p:clrMapOvr>
  <mc:AlternateContent xmlns:mc="http://schemas.openxmlformats.org/markup-compatibility/2006" xmlns:p14="http://schemas.microsoft.com/office/powerpoint/2010/main">
    <mc:Choice Requires="p14">
      <p:transition spd="slow" p14:dur="2000" advTm="26746"/>
    </mc:Choice>
    <mc:Fallback xmlns="">
      <p:transition spd="slow" advTm="26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Providers</a:t>
            </a:r>
            <a:endParaRPr lang="en-US" dirty="0"/>
          </a:p>
        </p:txBody>
      </p:sp>
      <p:sp>
        <p:nvSpPr>
          <p:cNvPr id="3" name="Content Placeholder 2"/>
          <p:cNvSpPr>
            <a:spLocks noGrp="1"/>
          </p:cNvSpPr>
          <p:nvPr>
            <p:ph idx="1"/>
          </p:nvPr>
        </p:nvSpPr>
        <p:spPr>
          <a:xfrm>
            <a:off x="1120000" y="1825625"/>
            <a:ext cx="10543680" cy="4351338"/>
          </a:xfrm>
        </p:spPr>
        <p:txBody>
          <a:bodyPr>
            <a:normAutofit fontScale="62500" lnSpcReduction="20000"/>
          </a:bodyPr>
          <a:lstStyle/>
          <a:p>
            <a:pPr marL="0" indent="0">
              <a:buNone/>
            </a:pPr>
            <a:r>
              <a:rPr lang="en-US" sz="4500" dirty="0"/>
              <a:t>Please see the 4C or </a:t>
            </a:r>
            <a:r>
              <a:rPr lang="en-US" sz="4500" dirty="0" smtClean="0"/>
              <a:t>Coalition </a:t>
            </a:r>
            <a:r>
              <a:rPr lang="en-US" sz="4500" dirty="0"/>
              <a:t>websites for the following information:</a:t>
            </a:r>
          </a:p>
          <a:p>
            <a:pPr lvl="0">
              <a:lnSpc>
                <a:spcPct val="120000"/>
              </a:lnSpc>
              <a:buFont typeface="Wingdings" panose="05000000000000000000" pitchFamily="2" charset="2"/>
              <a:buChar char="§"/>
            </a:pPr>
            <a:r>
              <a:rPr lang="en-US" sz="4500" dirty="0" smtClean="0"/>
              <a:t>Provider </a:t>
            </a:r>
            <a:r>
              <a:rPr lang="en-US" sz="4500" dirty="0"/>
              <a:t>Guide to Ending School Readiness Child Enrollments in the Provider Portal</a:t>
            </a:r>
          </a:p>
          <a:p>
            <a:pPr lvl="0">
              <a:lnSpc>
                <a:spcPct val="120000"/>
              </a:lnSpc>
              <a:buFont typeface="Wingdings" panose="05000000000000000000" pitchFamily="2" charset="2"/>
              <a:buChar char="§"/>
            </a:pPr>
            <a:r>
              <a:rPr lang="en-US" sz="4500" dirty="0"/>
              <a:t>Provider Guide to School Readiness Payment Certificates</a:t>
            </a:r>
          </a:p>
          <a:p>
            <a:pPr lvl="0">
              <a:lnSpc>
                <a:spcPct val="120000"/>
              </a:lnSpc>
              <a:buFont typeface="Wingdings" panose="05000000000000000000" pitchFamily="2" charset="2"/>
              <a:buChar char="§"/>
            </a:pPr>
            <a:r>
              <a:rPr lang="en-US" sz="4500" dirty="0"/>
              <a:t>Provider Worksheet to Calculate Parent Payment Due</a:t>
            </a:r>
          </a:p>
          <a:p>
            <a:pPr lvl="0">
              <a:lnSpc>
                <a:spcPct val="120000"/>
              </a:lnSpc>
              <a:buFont typeface="Wingdings" panose="05000000000000000000" pitchFamily="2" charset="2"/>
              <a:buChar char="§"/>
            </a:pPr>
            <a:r>
              <a:rPr lang="en-US" sz="4500" dirty="0"/>
              <a:t>Instructions for Finding Provider Rates</a:t>
            </a:r>
          </a:p>
          <a:p>
            <a:pPr marL="0" lvl="0" indent="0">
              <a:buNone/>
            </a:pPr>
            <a:endParaRPr lang="en-US" sz="4500" b="1" dirty="0"/>
          </a:p>
          <a:p>
            <a:pPr marL="0" indent="0" algn="ctr">
              <a:buNone/>
            </a:pPr>
            <a:r>
              <a:rPr lang="en-US" sz="4500" dirty="0">
                <a:hlinkClick r:id="rId5"/>
              </a:rPr>
              <a:t>https://4cflorida.org/efs-modernization/</a:t>
            </a:r>
            <a:endParaRPr lang="en-US" sz="4500" dirty="0"/>
          </a:p>
          <a:p>
            <a:pPr marL="0" indent="0" algn="ctr">
              <a:buNone/>
            </a:pPr>
            <a:r>
              <a:rPr lang="en-US" sz="4500" dirty="0">
                <a:hlinkClick r:id="rId6"/>
              </a:rPr>
              <a:t>http://elcoforangecounty.org/educators/sr-forms/</a:t>
            </a:r>
            <a:endParaRPr lang="en-US" sz="4500"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2732429"/>
      </p:ext>
    </p:extLst>
  </p:cSld>
  <p:clrMapOvr>
    <a:masterClrMapping/>
  </p:clrMapOvr>
  <mc:AlternateContent xmlns:mc="http://schemas.openxmlformats.org/markup-compatibility/2006" xmlns:p14="http://schemas.microsoft.com/office/powerpoint/2010/main">
    <mc:Choice Requires="p14">
      <p:transition spd="slow" p14:dur="2000" advTm="23362"/>
    </mc:Choice>
    <mc:Fallback xmlns="">
      <p:transition spd="slow" advTm="23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Terminating SR Enrollments</a:t>
            </a:r>
            <a:endParaRPr lang="en-US" dirty="0"/>
          </a:p>
        </p:txBody>
      </p:sp>
      <p:sp>
        <p:nvSpPr>
          <p:cNvPr id="3" name="Content Placeholder 2"/>
          <p:cNvSpPr>
            <a:spLocks noGrp="1"/>
          </p:cNvSpPr>
          <p:nvPr>
            <p:ph idx="1"/>
          </p:nvPr>
        </p:nvSpPr>
        <p:spPr>
          <a:xfrm>
            <a:off x="1120000" y="1825625"/>
            <a:ext cx="10233800" cy="1059815"/>
          </a:xfrm>
        </p:spPr>
        <p:txBody>
          <a:bodyPr/>
          <a:lstStyle/>
          <a:p>
            <a:pPr marL="0" indent="0">
              <a:buNone/>
            </a:pPr>
            <a:r>
              <a:rPr lang="en-US" dirty="0">
                <a:hlinkClick r:id="rId5"/>
              </a:rPr>
              <a:t>https://</a:t>
            </a:r>
            <a:r>
              <a:rPr lang="en-US" dirty="0" smtClean="0">
                <a:hlinkClick r:id="rId5"/>
              </a:rPr>
              <a:t>4cflorida.org/wp-content/uploads/2019/02/Provider-Guide-to-Ending-Child-Enrollments-in-Provider-Portal-2.19.pdf</a:t>
            </a:r>
            <a:endParaRPr lang="en-US" dirty="0" smtClean="0"/>
          </a:p>
          <a:p>
            <a:pPr marL="0" indent="0">
              <a:buNone/>
            </a:pPr>
            <a:endParaRPr lang="en-US" dirty="0" smtClean="0"/>
          </a:p>
          <a:p>
            <a:pPr marL="0" indent="0">
              <a:buNone/>
            </a:pPr>
            <a:endParaRPr lang="en-US" dirty="0"/>
          </a:p>
        </p:txBody>
      </p:sp>
      <p:pic>
        <p:nvPicPr>
          <p:cNvPr id="4" name="Picture 3" descr="My teacher chewed me out: December 20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0450" y="3126063"/>
            <a:ext cx="3659452" cy="2554545"/>
          </a:xfrm>
          <a:prstGeom prst="rect">
            <a:avLst/>
          </a:prstGeom>
        </p:spPr>
      </p:pic>
      <p:sp>
        <p:nvSpPr>
          <p:cNvPr id="5" name="TextBox 4"/>
          <p:cNvSpPr txBox="1"/>
          <p:nvPr/>
        </p:nvSpPr>
        <p:spPr>
          <a:xfrm>
            <a:off x="1120000" y="3126063"/>
            <a:ext cx="5951360" cy="2554545"/>
          </a:xfrm>
          <a:prstGeom prst="rect">
            <a:avLst/>
          </a:prstGeom>
          <a:solidFill>
            <a:schemeClr val="accent1"/>
          </a:solidFill>
        </p:spPr>
        <p:txBody>
          <a:bodyPr wrap="square" rtlCol="0">
            <a:spAutoFit/>
          </a:bodyPr>
          <a:lstStyle/>
          <a:p>
            <a:r>
              <a:rPr lang="en-US" sz="4000" dirty="0"/>
              <a:t>When a child is no longer attending your</a:t>
            </a:r>
          </a:p>
          <a:p>
            <a:r>
              <a:rPr lang="en-US" sz="4000" dirty="0"/>
              <a:t>Program, enter the termination date</a:t>
            </a:r>
            <a:r>
              <a:rPr lang="en-US" sz="4000" dirty="0" smtClean="0"/>
              <a:t>.</a:t>
            </a:r>
            <a:endParaRPr lang="en-US" sz="40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24052468"/>
      </p:ext>
    </p:extLst>
  </p:cSld>
  <p:clrMapOvr>
    <a:masterClrMapping/>
  </p:clrMapOvr>
  <mc:AlternateContent xmlns:mc="http://schemas.openxmlformats.org/markup-compatibility/2006" xmlns:p14="http://schemas.microsoft.com/office/powerpoint/2010/main">
    <mc:Choice Requires="p14">
      <p:transition spd="slow" p14:dur="2000" advTm="29802"/>
    </mc:Choice>
    <mc:Fallback xmlns="">
      <p:transition spd="slow" advTm="29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2989</TotalTime>
  <Words>764</Words>
  <Application>Microsoft Office PowerPoint</Application>
  <PresentationFormat>Widescreen</PresentationFormat>
  <Paragraphs>63</Paragraphs>
  <Slides>10</Slides>
  <Notes>9</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Corbel</vt:lpstr>
      <vt:lpstr>Tahoma</vt:lpstr>
      <vt:lpstr>Times New Roman</vt:lpstr>
      <vt:lpstr>Wingdings</vt:lpstr>
      <vt:lpstr>Depth</vt:lpstr>
      <vt:lpstr>School Readiness  Enrollment</vt:lpstr>
      <vt:lpstr>Parent SR Application</vt:lpstr>
      <vt:lpstr>Parent SR Application</vt:lpstr>
      <vt:lpstr>Parent SR Application</vt:lpstr>
      <vt:lpstr>Parent SR Application</vt:lpstr>
      <vt:lpstr>SR Providers</vt:lpstr>
      <vt:lpstr>SR Providers</vt:lpstr>
      <vt:lpstr>Resources for Providers</vt:lpstr>
      <vt:lpstr>Terminating SR Enrollments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EFSM Provider Profiles</dc:title>
  <dc:creator>Cindy Casuccio</dc:creator>
  <cp:lastModifiedBy>Scott Gunnerson</cp:lastModifiedBy>
  <cp:revision>149</cp:revision>
  <cp:lastPrinted>2019-03-07T17:18:41Z</cp:lastPrinted>
  <dcterms:created xsi:type="dcterms:W3CDTF">2019-03-06T19:15:25Z</dcterms:created>
  <dcterms:modified xsi:type="dcterms:W3CDTF">2019-04-12T15:16:26Z</dcterms:modified>
</cp:coreProperties>
</file>